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7" r:id="rId5"/>
    <p:sldId id="269" r:id="rId6"/>
    <p:sldId id="260" r:id="rId7"/>
    <p:sldId id="267" r:id="rId8"/>
    <p:sldId id="263" r:id="rId9"/>
    <p:sldId id="265" r:id="rId10"/>
    <p:sldId id="259" r:id="rId11"/>
    <p:sldId id="268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56" userDrawn="1">
          <p15:clr>
            <a:srgbClr val="A4A3A4"/>
          </p15:clr>
        </p15:guide>
        <p15:guide id="4" pos="72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EBD8"/>
    <a:srgbClr val="8335E5"/>
    <a:srgbClr val="6B8DE1"/>
    <a:srgbClr val="6C92E1"/>
    <a:srgbClr val="6313DC"/>
    <a:srgbClr val="1E3ADA"/>
    <a:srgbClr val="030553"/>
    <a:srgbClr val="7D4BC9"/>
    <a:srgbClr val="16286E"/>
    <a:srgbClr val="6524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52" autoAdjust="0"/>
  </p:normalViewPr>
  <p:slideViewPr>
    <p:cSldViewPr snapToGrid="0" showGuides="1">
      <p:cViewPr>
        <p:scale>
          <a:sx n="86" d="100"/>
          <a:sy n="86" d="100"/>
        </p:scale>
        <p:origin x="30" y="39"/>
      </p:cViewPr>
      <p:guideLst>
        <p:guide orient="horz" pos="2064"/>
        <p:guide pos="3840"/>
        <p:guide pos="456"/>
        <p:guide pos="72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75044F-420F-429C-BADB-92EE38E9ADFC}" type="doc">
      <dgm:prSet loTypeId="urn:microsoft.com/office/officeart/2005/8/layout/radial6" loCatId="cycle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IN"/>
        </a:p>
      </dgm:t>
    </dgm:pt>
    <dgm:pt modelId="{033E92F7-2080-4705-992B-EA1160829037}">
      <dgm:prSet phldrT="[Text]" phldr="1"/>
      <dgm:spPr/>
      <dgm:t>
        <a:bodyPr/>
        <a:lstStyle/>
        <a:p>
          <a:endParaRPr lang="en-IN" dirty="0"/>
        </a:p>
      </dgm:t>
    </dgm:pt>
    <dgm:pt modelId="{92E1F352-6612-4E4A-B5D5-F8112513CABF}" type="parTrans" cxnId="{2251042E-B662-4CAD-974C-D3F74CC3600A}">
      <dgm:prSet/>
      <dgm:spPr/>
      <dgm:t>
        <a:bodyPr/>
        <a:lstStyle/>
        <a:p>
          <a:endParaRPr lang="en-IN"/>
        </a:p>
      </dgm:t>
    </dgm:pt>
    <dgm:pt modelId="{2E137EC0-04EB-4863-80C0-77D369D63FE4}" type="sibTrans" cxnId="{2251042E-B662-4CAD-974C-D3F74CC3600A}">
      <dgm:prSet/>
      <dgm:spPr/>
      <dgm:t>
        <a:bodyPr/>
        <a:lstStyle/>
        <a:p>
          <a:endParaRPr lang="en-IN"/>
        </a:p>
      </dgm:t>
    </dgm:pt>
    <dgm:pt modelId="{A92BC86B-959D-49F9-86EF-08E702EAEBA8}">
      <dgm:prSet phldrT="[Text]" phldr="1"/>
      <dgm:spPr/>
      <dgm:t>
        <a:bodyPr/>
        <a:lstStyle/>
        <a:p>
          <a:endParaRPr lang="en-IN" dirty="0"/>
        </a:p>
      </dgm:t>
    </dgm:pt>
    <dgm:pt modelId="{A27AA511-4E10-4FC4-8E75-46AA08468958}" type="parTrans" cxnId="{BB6C6852-64EA-4900-AB73-A5E76F969C86}">
      <dgm:prSet/>
      <dgm:spPr/>
      <dgm:t>
        <a:bodyPr/>
        <a:lstStyle/>
        <a:p>
          <a:endParaRPr lang="en-IN"/>
        </a:p>
      </dgm:t>
    </dgm:pt>
    <dgm:pt modelId="{F58F2918-7B8E-4483-A54C-773B62B61005}" type="sibTrans" cxnId="{BB6C6852-64EA-4900-AB73-A5E76F969C86}">
      <dgm:prSet/>
      <dgm:spPr/>
      <dgm:t>
        <a:bodyPr/>
        <a:lstStyle/>
        <a:p>
          <a:endParaRPr lang="en-IN"/>
        </a:p>
      </dgm:t>
    </dgm:pt>
    <dgm:pt modelId="{160130AE-B6B7-4B00-A42C-1C57B67BB78A}">
      <dgm:prSet phldrT="[Text]" phldr="1"/>
      <dgm:spPr/>
      <dgm:t>
        <a:bodyPr/>
        <a:lstStyle/>
        <a:p>
          <a:endParaRPr lang="en-IN"/>
        </a:p>
      </dgm:t>
    </dgm:pt>
    <dgm:pt modelId="{DD81A463-DB07-435B-BD52-2469F6107AD5}" type="parTrans" cxnId="{FE011417-8AC1-4F11-B3AF-804859C5F3A1}">
      <dgm:prSet/>
      <dgm:spPr/>
      <dgm:t>
        <a:bodyPr/>
        <a:lstStyle/>
        <a:p>
          <a:endParaRPr lang="en-IN"/>
        </a:p>
      </dgm:t>
    </dgm:pt>
    <dgm:pt modelId="{E08054D2-AA8B-497D-80C0-ECFFFD72BFD4}" type="sibTrans" cxnId="{FE011417-8AC1-4F11-B3AF-804859C5F3A1}">
      <dgm:prSet/>
      <dgm:spPr/>
      <dgm:t>
        <a:bodyPr/>
        <a:lstStyle/>
        <a:p>
          <a:endParaRPr lang="en-IN"/>
        </a:p>
      </dgm:t>
    </dgm:pt>
    <dgm:pt modelId="{7E904C0E-3AA0-4217-8C96-151FB81E47F1}">
      <dgm:prSet phldrT="[Text]" phldr="1"/>
      <dgm:spPr/>
      <dgm:t>
        <a:bodyPr/>
        <a:lstStyle/>
        <a:p>
          <a:endParaRPr lang="en-IN"/>
        </a:p>
      </dgm:t>
    </dgm:pt>
    <dgm:pt modelId="{F2A322D4-37D3-43C8-B1AF-08A79B2F1833}" type="parTrans" cxnId="{702F660E-CBCA-4077-9606-7CC4DB5F0340}">
      <dgm:prSet/>
      <dgm:spPr/>
      <dgm:t>
        <a:bodyPr/>
        <a:lstStyle/>
        <a:p>
          <a:endParaRPr lang="en-IN"/>
        </a:p>
      </dgm:t>
    </dgm:pt>
    <dgm:pt modelId="{8CFC3485-B386-421C-B390-52E90F8F9891}" type="sibTrans" cxnId="{702F660E-CBCA-4077-9606-7CC4DB5F0340}">
      <dgm:prSet/>
      <dgm:spPr/>
      <dgm:t>
        <a:bodyPr/>
        <a:lstStyle/>
        <a:p>
          <a:endParaRPr lang="en-IN"/>
        </a:p>
      </dgm:t>
    </dgm:pt>
    <dgm:pt modelId="{D8A445AC-F979-4CD5-BD33-DFCBC82D4536}">
      <dgm:prSet phldrT="[Text]" phldr="1"/>
      <dgm:spPr/>
      <dgm:t>
        <a:bodyPr/>
        <a:lstStyle/>
        <a:p>
          <a:endParaRPr lang="en-IN" dirty="0"/>
        </a:p>
      </dgm:t>
    </dgm:pt>
    <dgm:pt modelId="{47E026F7-46A8-482A-995A-6BBE21FD14E2}" type="parTrans" cxnId="{2F4301EF-5A16-4C85-BBAB-06905EB0457F}">
      <dgm:prSet/>
      <dgm:spPr/>
      <dgm:t>
        <a:bodyPr/>
        <a:lstStyle/>
        <a:p>
          <a:endParaRPr lang="en-IN"/>
        </a:p>
      </dgm:t>
    </dgm:pt>
    <dgm:pt modelId="{991EE527-DB7F-465C-A36C-D5BAD7B0EA6A}" type="sibTrans" cxnId="{2F4301EF-5A16-4C85-BBAB-06905EB0457F}">
      <dgm:prSet/>
      <dgm:spPr/>
      <dgm:t>
        <a:bodyPr/>
        <a:lstStyle/>
        <a:p>
          <a:endParaRPr lang="en-IN"/>
        </a:p>
      </dgm:t>
    </dgm:pt>
    <dgm:pt modelId="{EB10A4EE-50F4-4F78-B488-CA7802A859BB}" type="pres">
      <dgm:prSet presAssocID="{FF75044F-420F-429C-BADB-92EE38E9ADFC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FAB16B6-EF3F-4AD6-85CD-0A4A20E5B149}" type="pres">
      <dgm:prSet presAssocID="{033E92F7-2080-4705-992B-EA1160829037}" presName="centerShape" presStyleLbl="node0" presStyleIdx="0" presStyleCnt="1"/>
      <dgm:spPr/>
    </dgm:pt>
    <dgm:pt modelId="{3467312B-F162-4E1A-B7EB-BF44DCECCFB4}" type="pres">
      <dgm:prSet presAssocID="{A92BC86B-959D-49F9-86EF-08E702EAEBA8}" presName="node" presStyleLbl="node1" presStyleIdx="0" presStyleCnt="4">
        <dgm:presLayoutVars>
          <dgm:bulletEnabled val="1"/>
        </dgm:presLayoutVars>
      </dgm:prSet>
      <dgm:spPr/>
    </dgm:pt>
    <dgm:pt modelId="{C226C5C6-0909-43C5-B5FE-CB05A35ED1D6}" type="pres">
      <dgm:prSet presAssocID="{A92BC86B-959D-49F9-86EF-08E702EAEBA8}" presName="dummy" presStyleCnt="0"/>
      <dgm:spPr/>
    </dgm:pt>
    <dgm:pt modelId="{A638A640-1004-4D09-B7B4-07D097FB3484}" type="pres">
      <dgm:prSet presAssocID="{F58F2918-7B8E-4483-A54C-773B62B61005}" presName="sibTrans" presStyleLbl="sibTrans2D1" presStyleIdx="0" presStyleCnt="4"/>
      <dgm:spPr/>
    </dgm:pt>
    <dgm:pt modelId="{3204E00A-10CA-4E55-B432-BFF20BF46290}" type="pres">
      <dgm:prSet presAssocID="{160130AE-B6B7-4B00-A42C-1C57B67BB78A}" presName="node" presStyleLbl="node1" presStyleIdx="1" presStyleCnt="4">
        <dgm:presLayoutVars>
          <dgm:bulletEnabled val="1"/>
        </dgm:presLayoutVars>
      </dgm:prSet>
      <dgm:spPr/>
    </dgm:pt>
    <dgm:pt modelId="{56650660-2160-4574-ACFD-2157B1343288}" type="pres">
      <dgm:prSet presAssocID="{160130AE-B6B7-4B00-A42C-1C57B67BB78A}" presName="dummy" presStyleCnt="0"/>
      <dgm:spPr/>
    </dgm:pt>
    <dgm:pt modelId="{FB263BFC-1E98-4B54-A141-8FED0E50671C}" type="pres">
      <dgm:prSet presAssocID="{E08054D2-AA8B-497D-80C0-ECFFFD72BFD4}" presName="sibTrans" presStyleLbl="sibTrans2D1" presStyleIdx="1" presStyleCnt="4"/>
      <dgm:spPr/>
    </dgm:pt>
    <dgm:pt modelId="{0A82EEDB-1E4B-41A0-8230-9861193B616E}" type="pres">
      <dgm:prSet presAssocID="{7E904C0E-3AA0-4217-8C96-151FB81E47F1}" presName="node" presStyleLbl="node1" presStyleIdx="2" presStyleCnt="4">
        <dgm:presLayoutVars>
          <dgm:bulletEnabled val="1"/>
        </dgm:presLayoutVars>
      </dgm:prSet>
      <dgm:spPr/>
    </dgm:pt>
    <dgm:pt modelId="{264F8092-6F43-4D4B-AA9F-0093960D4529}" type="pres">
      <dgm:prSet presAssocID="{7E904C0E-3AA0-4217-8C96-151FB81E47F1}" presName="dummy" presStyleCnt="0"/>
      <dgm:spPr/>
    </dgm:pt>
    <dgm:pt modelId="{BB5F52CB-ED0F-4B0D-9648-5CF405CD1C46}" type="pres">
      <dgm:prSet presAssocID="{8CFC3485-B386-421C-B390-52E90F8F9891}" presName="sibTrans" presStyleLbl="sibTrans2D1" presStyleIdx="2" presStyleCnt="4"/>
      <dgm:spPr/>
    </dgm:pt>
    <dgm:pt modelId="{00F30E70-5FC1-4499-AC47-E14ACAA1AB89}" type="pres">
      <dgm:prSet presAssocID="{D8A445AC-F979-4CD5-BD33-DFCBC82D4536}" presName="node" presStyleLbl="node1" presStyleIdx="3" presStyleCnt="4">
        <dgm:presLayoutVars>
          <dgm:bulletEnabled val="1"/>
        </dgm:presLayoutVars>
      </dgm:prSet>
      <dgm:spPr/>
    </dgm:pt>
    <dgm:pt modelId="{E71C4BF0-C89B-4C12-8C91-AC1B8DA6F419}" type="pres">
      <dgm:prSet presAssocID="{D8A445AC-F979-4CD5-BD33-DFCBC82D4536}" presName="dummy" presStyleCnt="0"/>
      <dgm:spPr/>
    </dgm:pt>
    <dgm:pt modelId="{0D69A6EA-B0FA-40E8-8573-B59FF43034D6}" type="pres">
      <dgm:prSet presAssocID="{991EE527-DB7F-465C-A36C-D5BAD7B0EA6A}" presName="sibTrans" presStyleLbl="sibTrans2D1" presStyleIdx="3" presStyleCnt="4"/>
      <dgm:spPr/>
    </dgm:pt>
  </dgm:ptLst>
  <dgm:cxnLst>
    <dgm:cxn modelId="{702F660E-CBCA-4077-9606-7CC4DB5F0340}" srcId="{033E92F7-2080-4705-992B-EA1160829037}" destId="{7E904C0E-3AA0-4217-8C96-151FB81E47F1}" srcOrd="2" destOrd="0" parTransId="{F2A322D4-37D3-43C8-B1AF-08A79B2F1833}" sibTransId="{8CFC3485-B386-421C-B390-52E90F8F9891}"/>
    <dgm:cxn modelId="{E26F880E-4637-474A-867D-FA0E9E9630BC}" type="presOf" srcId="{F58F2918-7B8E-4483-A54C-773B62B61005}" destId="{A638A640-1004-4D09-B7B4-07D097FB3484}" srcOrd="0" destOrd="0" presId="urn:microsoft.com/office/officeart/2005/8/layout/radial6"/>
    <dgm:cxn modelId="{FE011417-8AC1-4F11-B3AF-804859C5F3A1}" srcId="{033E92F7-2080-4705-992B-EA1160829037}" destId="{160130AE-B6B7-4B00-A42C-1C57B67BB78A}" srcOrd="1" destOrd="0" parTransId="{DD81A463-DB07-435B-BD52-2469F6107AD5}" sibTransId="{E08054D2-AA8B-497D-80C0-ECFFFD72BFD4}"/>
    <dgm:cxn modelId="{6210C51D-A0BD-4217-8DD2-3E17F299A5CF}" type="presOf" srcId="{991EE527-DB7F-465C-A36C-D5BAD7B0EA6A}" destId="{0D69A6EA-B0FA-40E8-8573-B59FF43034D6}" srcOrd="0" destOrd="0" presId="urn:microsoft.com/office/officeart/2005/8/layout/radial6"/>
    <dgm:cxn modelId="{2251042E-B662-4CAD-974C-D3F74CC3600A}" srcId="{FF75044F-420F-429C-BADB-92EE38E9ADFC}" destId="{033E92F7-2080-4705-992B-EA1160829037}" srcOrd="0" destOrd="0" parTransId="{92E1F352-6612-4E4A-B5D5-F8112513CABF}" sibTransId="{2E137EC0-04EB-4863-80C0-77D369D63FE4}"/>
    <dgm:cxn modelId="{0B792669-BB45-47D9-9F4C-9750EAB0ABCF}" type="presOf" srcId="{FF75044F-420F-429C-BADB-92EE38E9ADFC}" destId="{EB10A4EE-50F4-4F78-B488-CA7802A859BB}" srcOrd="0" destOrd="0" presId="urn:microsoft.com/office/officeart/2005/8/layout/radial6"/>
    <dgm:cxn modelId="{F6B7D871-2EF3-437F-9F8A-D1039E3281FA}" type="presOf" srcId="{160130AE-B6B7-4B00-A42C-1C57B67BB78A}" destId="{3204E00A-10CA-4E55-B432-BFF20BF46290}" srcOrd="0" destOrd="0" presId="urn:microsoft.com/office/officeart/2005/8/layout/radial6"/>
    <dgm:cxn modelId="{BB6C6852-64EA-4900-AB73-A5E76F969C86}" srcId="{033E92F7-2080-4705-992B-EA1160829037}" destId="{A92BC86B-959D-49F9-86EF-08E702EAEBA8}" srcOrd="0" destOrd="0" parTransId="{A27AA511-4E10-4FC4-8E75-46AA08468958}" sibTransId="{F58F2918-7B8E-4483-A54C-773B62B61005}"/>
    <dgm:cxn modelId="{A524B58C-7711-4102-97DF-FDE19F9D9A85}" type="presOf" srcId="{7E904C0E-3AA0-4217-8C96-151FB81E47F1}" destId="{0A82EEDB-1E4B-41A0-8230-9861193B616E}" srcOrd="0" destOrd="0" presId="urn:microsoft.com/office/officeart/2005/8/layout/radial6"/>
    <dgm:cxn modelId="{FBE71299-A4B0-4559-91A1-C25D25320A8A}" type="presOf" srcId="{A92BC86B-959D-49F9-86EF-08E702EAEBA8}" destId="{3467312B-F162-4E1A-B7EB-BF44DCECCFB4}" srcOrd="0" destOrd="0" presId="urn:microsoft.com/office/officeart/2005/8/layout/radial6"/>
    <dgm:cxn modelId="{40B45DBF-A8B4-4049-BA34-FCB232ED59F7}" type="presOf" srcId="{033E92F7-2080-4705-992B-EA1160829037}" destId="{4FAB16B6-EF3F-4AD6-85CD-0A4A20E5B149}" srcOrd="0" destOrd="0" presId="urn:microsoft.com/office/officeart/2005/8/layout/radial6"/>
    <dgm:cxn modelId="{CDB159C1-D593-4FF5-A560-33B5B2070CAF}" type="presOf" srcId="{E08054D2-AA8B-497D-80C0-ECFFFD72BFD4}" destId="{FB263BFC-1E98-4B54-A141-8FED0E50671C}" srcOrd="0" destOrd="0" presId="urn:microsoft.com/office/officeart/2005/8/layout/radial6"/>
    <dgm:cxn modelId="{972F28DD-3EF5-469F-B6CC-00A6623FA4C9}" type="presOf" srcId="{D8A445AC-F979-4CD5-BD33-DFCBC82D4536}" destId="{00F30E70-5FC1-4499-AC47-E14ACAA1AB89}" srcOrd="0" destOrd="0" presId="urn:microsoft.com/office/officeart/2005/8/layout/radial6"/>
    <dgm:cxn modelId="{F6224DEA-E31A-4B5B-9871-BA0133D18BC8}" type="presOf" srcId="{8CFC3485-B386-421C-B390-52E90F8F9891}" destId="{BB5F52CB-ED0F-4B0D-9648-5CF405CD1C46}" srcOrd="0" destOrd="0" presId="urn:microsoft.com/office/officeart/2005/8/layout/radial6"/>
    <dgm:cxn modelId="{2F4301EF-5A16-4C85-BBAB-06905EB0457F}" srcId="{033E92F7-2080-4705-992B-EA1160829037}" destId="{D8A445AC-F979-4CD5-BD33-DFCBC82D4536}" srcOrd="3" destOrd="0" parTransId="{47E026F7-46A8-482A-995A-6BBE21FD14E2}" sibTransId="{991EE527-DB7F-465C-A36C-D5BAD7B0EA6A}"/>
    <dgm:cxn modelId="{B12F07FB-F1C3-4D70-90A7-B60B90CACC6A}" type="presParOf" srcId="{EB10A4EE-50F4-4F78-B488-CA7802A859BB}" destId="{4FAB16B6-EF3F-4AD6-85CD-0A4A20E5B149}" srcOrd="0" destOrd="0" presId="urn:microsoft.com/office/officeart/2005/8/layout/radial6"/>
    <dgm:cxn modelId="{DFEC8A07-7123-4341-94A3-0EA886709DE0}" type="presParOf" srcId="{EB10A4EE-50F4-4F78-B488-CA7802A859BB}" destId="{3467312B-F162-4E1A-B7EB-BF44DCECCFB4}" srcOrd="1" destOrd="0" presId="urn:microsoft.com/office/officeart/2005/8/layout/radial6"/>
    <dgm:cxn modelId="{225FD0CE-40B1-4A42-8A9D-F183A49FE0D9}" type="presParOf" srcId="{EB10A4EE-50F4-4F78-B488-CA7802A859BB}" destId="{C226C5C6-0909-43C5-B5FE-CB05A35ED1D6}" srcOrd="2" destOrd="0" presId="urn:microsoft.com/office/officeart/2005/8/layout/radial6"/>
    <dgm:cxn modelId="{029D626B-070B-4590-825B-B97513990E7C}" type="presParOf" srcId="{EB10A4EE-50F4-4F78-B488-CA7802A859BB}" destId="{A638A640-1004-4D09-B7B4-07D097FB3484}" srcOrd="3" destOrd="0" presId="urn:microsoft.com/office/officeart/2005/8/layout/radial6"/>
    <dgm:cxn modelId="{A5601F24-0815-48BD-9D7E-C3802188A1F7}" type="presParOf" srcId="{EB10A4EE-50F4-4F78-B488-CA7802A859BB}" destId="{3204E00A-10CA-4E55-B432-BFF20BF46290}" srcOrd="4" destOrd="0" presId="urn:microsoft.com/office/officeart/2005/8/layout/radial6"/>
    <dgm:cxn modelId="{3B81CE55-2509-4EA3-AEED-844822DA5583}" type="presParOf" srcId="{EB10A4EE-50F4-4F78-B488-CA7802A859BB}" destId="{56650660-2160-4574-ACFD-2157B1343288}" srcOrd="5" destOrd="0" presId="urn:microsoft.com/office/officeart/2005/8/layout/radial6"/>
    <dgm:cxn modelId="{1C8F085B-5C66-4425-8071-D04F2DC35CD7}" type="presParOf" srcId="{EB10A4EE-50F4-4F78-B488-CA7802A859BB}" destId="{FB263BFC-1E98-4B54-A141-8FED0E50671C}" srcOrd="6" destOrd="0" presId="urn:microsoft.com/office/officeart/2005/8/layout/radial6"/>
    <dgm:cxn modelId="{2BBF30D3-3F77-4A58-B4F7-95D64108DE78}" type="presParOf" srcId="{EB10A4EE-50F4-4F78-B488-CA7802A859BB}" destId="{0A82EEDB-1E4B-41A0-8230-9861193B616E}" srcOrd="7" destOrd="0" presId="urn:microsoft.com/office/officeart/2005/8/layout/radial6"/>
    <dgm:cxn modelId="{A29550AC-0102-439B-B0E6-87F5B899A700}" type="presParOf" srcId="{EB10A4EE-50F4-4F78-B488-CA7802A859BB}" destId="{264F8092-6F43-4D4B-AA9F-0093960D4529}" srcOrd="8" destOrd="0" presId="urn:microsoft.com/office/officeart/2005/8/layout/radial6"/>
    <dgm:cxn modelId="{34377B65-5070-4640-A1DF-A9B8E06E52D7}" type="presParOf" srcId="{EB10A4EE-50F4-4F78-B488-CA7802A859BB}" destId="{BB5F52CB-ED0F-4B0D-9648-5CF405CD1C46}" srcOrd="9" destOrd="0" presId="urn:microsoft.com/office/officeart/2005/8/layout/radial6"/>
    <dgm:cxn modelId="{89C80304-60DA-4CE6-887D-16EEAF0BE8A1}" type="presParOf" srcId="{EB10A4EE-50F4-4F78-B488-CA7802A859BB}" destId="{00F30E70-5FC1-4499-AC47-E14ACAA1AB89}" srcOrd="10" destOrd="0" presId="urn:microsoft.com/office/officeart/2005/8/layout/radial6"/>
    <dgm:cxn modelId="{871C8818-6330-42C6-BD82-8573AA26F731}" type="presParOf" srcId="{EB10A4EE-50F4-4F78-B488-CA7802A859BB}" destId="{E71C4BF0-C89B-4C12-8C91-AC1B8DA6F419}" srcOrd="11" destOrd="0" presId="urn:microsoft.com/office/officeart/2005/8/layout/radial6"/>
    <dgm:cxn modelId="{8302EED0-81C0-4C8F-9BFC-A380A7465B11}" type="presParOf" srcId="{EB10A4EE-50F4-4F78-B488-CA7802A859BB}" destId="{0D69A6EA-B0FA-40E8-8573-B59FF43034D6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FE40277-E3DC-4562-9374-B34B33AE962E}" type="doc">
      <dgm:prSet loTypeId="urn:microsoft.com/office/officeart/2005/8/layout/chart3" loCatId="cycle" qsTypeId="urn:microsoft.com/office/officeart/2005/8/quickstyle/3d6" qsCatId="3D" csTypeId="urn:microsoft.com/office/officeart/2005/8/colors/accent1_2" csCatId="accent1" phldr="1"/>
      <dgm:spPr/>
    </dgm:pt>
    <dgm:pt modelId="{EEC9D8C6-BC10-4628-9ACE-3EC4681277E8}">
      <dgm:prSet phldrT="[Text]" custT="1"/>
      <dgm:spPr/>
      <dgm:t>
        <a:bodyPr/>
        <a:lstStyle/>
        <a:p>
          <a:r>
            <a:rPr lang="en-IN" sz="1600" dirty="0" err="1"/>
            <a:t>Deepseek</a:t>
          </a:r>
          <a:r>
            <a:rPr lang="en-IN" sz="1600" dirty="0"/>
            <a:t> Coder</a:t>
          </a:r>
        </a:p>
      </dgm:t>
    </dgm:pt>
    <dgm:pt modelId="{95CBFAF8-302F-467B-9B65-4683311BAE8D}" type="parTrans" cxnId="{4A447EB6-6A45-48ED-86AD-ECA51F41AD85}">
      <dgm:prSet/>
      <dgm:spPr/>
      <dgm:t>
        <a:bodyPr/>
        <a:lstStyle/>
        <a:p>
          <a:endParaRPr lang="en-IN"/>
        </a:p>
      </dgm:t>
    </dgm:pt>
    <dgm:pt modelId="{84A8C518-D187-4671-B2B4-ABCFC10D1AD9}" type="sibTrans" cxnId="{4A447EB6-6A45-48ED-86AD-ECA51F41AD85}">
      <dgm:prSet/>
      <dgm:spPr/>
      <dgm:t>
        <a:bodyPr/>
        <a:lstStyle/>
        <a:p>
          <a:endParaRPr lang="en-IN"/>
        </a:p>
      </dgm:t>
    </dgm:pt>
    <dgm:pt modelId="{870EA0CC-6842-4182-A424-BE8B8949D5E7}">
      <dgm:prSet phldrT="[Text]" custT="1"/>
      <dgm:spPr/>
      <dgm:t>
        <a:bodyPr/>
        <a:lstStyle/>
        <a:p>
          <a:r>
            <a:rPr lang="en-IN" sz="1800" dirty="0"/>
            <a:t>Star Coder</a:t>
          </a:r>
        </a:p>
      </dgm:t>
    </dgm:pt>
    <dgm:pt modelId="{13E5887B-56DA-40A4-97EB-BF3293E27C3F}" type="parTrans" cxnId="{2C0FFBCA-8B00-487B-BA55-C286A0543C42}">
      <dgm:prSet/>
      <dgm:spPr/>
      <dgm:t>
        <a:bodyPr/>
        <a:lstStyle/>
        <a:p>
          <a:endParaRPr lang="en-IN"/>
        </a:p>
      </dgm:t>
    </dgm:pt>
    <dgm:pt modelId="{EC93F514-F703-4D6A-AED0-A124FB2EC5FE}" type="sibTrans" cxnId="{2C0FFBCA-8B00-487B-BA55-C286A0543C42}">
      <dgm:prSet/>
      <dgm:spPr/>
      <dgm:t>
        <a:bodyPr/>
        <a:lstStyle/>
        <a:p>
          <a:endParaRPr lang="en-IN"/>
        </a:p>
      </dgm:t>
    </dgm:pt>
    <dgm:pt modelId="{AE812DC2-08FA-4C30-90CD-05DB116377D2}">
      <dgm:prSet phldrT="[Text]" custT="1"/>
      <dgm:spPr/>
      <dgm:t>
        <a:bodyPr/>
        <a:lstStyle/>
        <a:p>
          <a:r>
            <a:rPr lang="en-IN" sz="1800" dirty="0"/>
            <a:t>Code Llama</a:t>
          </a:r>
        </a:p>
      </dgm:t>
    </dgm:pt>
    <dgm:pt modelId="{9A01D2BB-4EEE-45C4-94C1-9FCDC3C2C901}" type="parTrans" cxnId="{6D244F14-B5BB-469B-BFF1-DE84444FC70B}">
      <dgm:prSet/>
      <dgm:spPr/>
      <dgm:t>
        <a:bodyPr/>
        <a:lstStyle/>
        <a:p>
          <a:endParaRPr lang="en-IN"/>
        </a:p>
      </dgm:t>
    </dgm:pt>
    <dgm:pt modelId="{24B276EA-97EB-42BC-A70C-AAB0CDA5B7EF}" type="sibTrans" cxnId="{6D244F14-B5BB-469B-BFF1-DE84444FC70B}">
      <dgm:prSet/>
      <dgm:spPr/>
      <dgm:t>
        <a:bodyPr/>
        <a:lstStyle/>
        <a:p>
          <a:endParaRPr lang="en-IN"/>
        </a:p>
      </dgm:t>
    </dgm:pt>
    <dgm:pt modelId="{A4360E88-71AE-4E57-A7EC-51EE158F995F}" type="pres">
      <dgm:prSet presAssocID="{1FE40277-E3DC-4562-9374-B34B33AE962E}" presName="compositeShape" presStyleCnt="0">
        <dgm:presLayoutVars>
          <dgm:chMax val="7"/>
          <dgm:dir/>
          <dgm:resizeHandles val="exact"/>
        </dgm:presLayoutVars>
      </dgm:prSet>
      <dgm:spPr/>
    </dgm:pt>
    <dgm:pt modelId="{C37D52D2-2CAA-43F2-8566-4E8A070015DD}" type="pres">
      <dgm:prSet presAssocID="{1FE40277-E3DC-4562-9374-B34B33AE962E}" presName="wedge1" presStyleLbl="node1" presStyleIdx="0" presStyleCnt="3"/>
      <dgm:spPr/>
    </dgm:pt>
    <dgm:pt modelId="{65FC0064-49DC-47A6-B783-460C1E718E37}" type="pres">
      <dgm:prSet presAssocID="{1FE40277-E3DC-4562-9374-B34B33AE962E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BE3BAB8-761A-4D7E-A8B0-3931EE6AE206}" type="pres">
      <dgm:prSet presAssocID="{1FE40277-E3DC-4562-9374-B34B33AE962E}" presName="wedge2" presStyleLbl="node1" presStyleIdx="1" presStyleCnt="3"/>
      <dgm:spPr/>
    </dgm:pt>
    <dgm:pt modelId="{9D6F0837-B0A0-4139-9971-F1FD1883F1AF}" type="pres">
      <dgm:prSet presAssocID="{1FE40277-E3DC-4562-9374-B34B33AE962E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ED1EE680-9559-49D5-8A81-16BF37413AFC}" type="pres">
      <dgm:prSet presAssocID="{1FE40277-E3DC-4562-9374-B34B33AE962E}" presName="wedge3" presStyleLbl="node1" presStyleIdx="2" presStyleCnt="3"/>
      <dgm:spPr/>
    </dgm:pt>
    <dgm:pt modelId="{7CDF6614-9513-46D3-A1F6-39A843BFD986}" type="pres">
      <dgm:prSet presAssocID="{1FE40277-E3DC-4562-9374-B34B33AE962E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6D244F14-B5BB-469B-BFF1-DE84444FC70B}" srcId="{1FE40277-E3DC-4562-9374-B34B33AE962E}" destId="{AE812DC2-08FA-4C30-90CD-05DB116377D2}" srcOrd="2" destOrd="0" parTransId="{9A01D2BB-4EEE-45C4-94C1-9FCDC3C2C901}" sibTransId="{24B276EA-97EB-42BC-A70C-AAB0CDA5B7EF}"/>
    <dgm:cxn modelId="{3FF37189-8E9D-4C34-8717-13259A754498}" type="presOf" srcId="{AE812DC2-08FA-4C30-90CD-05DB116377D2}" destId="{ED1EE680-9559-49D5-8A81-16BF37413AFC}" srcOrd="0" destOrd="0" presId="urn:microsoft.com/office/officeart/2005/8/layout/chart3"/>
    <dgm:cxn modelId="{EF324390-7265-4D8D-A825-367B9CF3A8CF}" type="presOf" srcId="{AE812DC2-08FA-4C30-90CD-05DB116377D2}" destId="{7CDF6614-9513-46D3-A1F6-39A843BFD986}" srcOrd="1" destOrd="0" presId="urn:microsoft.com/office/officeart/2005/8/layout/chart3"/>
    <dgm:cxn modelId="{4A447EB6-6A45-48ED-86AD-ECA51F41AD85}" srcId="{1FE40277-E3DC-4562-9374-B34B33AE962E}" destId="{EEC9D8C6-BC10-4628-9ACE-3EC4681277E8}" srcOrd="0" destOrd="0" parTransId="{95CBFAF8-302F-467B-9B65-4683311BAE8D}" sibTransId="{84A8C518-D187-4671-B2B4-ABCFC10D1AD9}"/>
    <dgm:cxn modelId="{06225BB7-6FFE-4A9B-9D9D-F3E454588090}" type="presOf" srcId="{EEC9D8C6-BC10-4628-9ACE-3EC4681277E8}" destId="{C37D52D2-2CAA-43F2-8566-4E8A070015DD}" srcOrd="0" destOrd="0" presId="urn:microsoft.com/office/officeart/2005/8/layout/chart3"/>
    <dgm:cxn modelId="{09261CBB-EEAB-4FE4-B7EE-115FD3D4338A}" type="presOf" srcId="{870EA0CC-6842-4182-A424-BE8B8949D5E7}" destId="{9D6F0837-B0A0-4139-9971-F1FD1883F1AF}" srcOrd="1" destOrd="0" presId="urn:microsoft.com/office/officeart/2005/8/layout/chart3"/>
    <dgm:cxn modelId="{288916C0-8D9C-491D-A500-1B738F4A0A49}" type="presOf" srcId="{1FE40277-E3DC-4562-9374-B34B33AE962E}" destId="{A4360E88-71AE-4E57-A7EC-51EE158F995F}" srcOrd="0" destOrd="0" presId="urn:microsoft.com/office/officeart/2005/8/layout/chart3"/>
    <dgm:cxn modelId="{BFF531C3-E888-4FFB-B9A5-1B176927C876}" type="presOf" srcId="{870EA0CC-6842-4182-A424-BE8B8949D5E7}" destId="{BBE3BAB8-761A-4D7E-A8B0-3931EE6AE206}" srcOrd="0" destOrd="0" presId="urn:microsoft.com/office/officeart/2005/8/layout/chart3"/>
    <dgm:cxn modelId="{2C0FFBCA-8B00-487B-BA55-C286A0543C42}" srcId="{1FE40277-E3DC-4562-9374-B34B33AE962E}" destId="{870EA0CC-6842-4182-A424-BE8B8949D5E7}" srcOrd="1" destOrd="0" parTransId="{13E5887B-56DA-40A4-97EB-BF3293E27C3F}" sibTransId="{EC93F514-F703-4D6A-AED0-A124FB2EC5FE}"/>
    <dgm:cxn modelId="{F74A44F8-A02C-4A69-A717-E94393635F0E}" type="presOf" srcId="{EEC9D8C6-BC10-4628-9ACE-3EC4681277E8}" destId="{65FC0064-49DC-47A6-B783-460C1E718E37}" srcOrd="1" destOrd="0" presId="urn:microsoft.com/office/officeart/2005/8/layout/chart3"/>
    <dgm:cxn modelId="{0524DDFC-94C3-4458-B4CC-B8647C36B4AF}" type="presParOf" srcId="{A4360E88-71AE-4E57-A7EC-51EE158F995F}" destId="{C37D52D2-2CAA-43F2-8566-4E8A070015DD}" srcOrd="0" destOrd="0" presId="urn:microsoft.com/office/officeart/2005/8/layout/chart3"/>
    <dgm:cxn modelId="{4634BBC6-CAD8-4C17-8B65-03177994C057}" type="presParOf" srcId="{A4360E88-71AE-4E57-A7EC-51EE158F995F}" destId="{65FC0064-49DC-47A6-B783-460C1E718E37}" srcOrd="1" destOrd="0" presId="urn:microsoft.com/office/officeart/2005/8/layout/chart3"/>
    <dgm:cxn modelId="{4EAAF3D5-F7D2-49C6-B69D-BA7D74AA5D5D}" type="presParOf" srcId="{A4360E88-71AE-4E57-A7EC-51EE158F995F}" destId="{BBE3BAB8-761A-4D7E-A8B0-3931EE6AE206}" srcOrd="2" destOrd="0" presId="urn:microsoft.com/office/officeart/2005/8/layout/chart3"/>
    <dgm:cxn modelId="{A440C8E7-6156-4068-89F0-9B317C14223B}" type="presParOf" srcId="{A4360E88-71AE-4E57-A7EC-51EE158F995F}" destId="{9D6F0837-B0A0-4139-9971-F1FD1883F1AF}" srcOrd="3" destOrd="0" presId="urn:microsoft.com/office/officeart/2005/8/layout/chart3"/>
    <dgm:cxn modelId="{F8E8C0FC-527D-49F8-B900-465FFCA28FA4}" type="presParOf" srcId="{A4360E88-71AE-4E57-A7EC-51EE158F995F}" destId="{ED1EE680-9559-49D5-8A81-16BF37413AFC}" srcOrd="4" destOrd="0" presId="urn:microsoft.com/office/officeart/2005/8/layout/chart3"/>
    <dgm:cxn modelId="{2B498C5E-CD0D-4F8C-AE35-CEC1ABCA30BC}" type="presParOf" srcId="{A4360E88-71AE-4E57-A7EC-51EE158F995F}" destId="{7CDF6614-9513-46D3-A1F6-39A843BFD986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69A6EA-B0FA-40E8-8573-B59FF43034D6}">
      <dsp:nvSpPr>
        <dsp:cNvPr id="0" name=""/>
        <dsp:cNvSpPr/>
      </dsp:nvSpPr>
      <dsp:spPr>
        <a:xfrm>
          <a:off x="1359210" y="446473"/>
          <a:ext cx="2968299" cy="2968299"/>
        </a:xfrm>
        <a:prstGeom prst="blockArc">
          <a:avLst>
            <a:gd name="adj1" fmla="val 10800000"/>
            <a:gd name="adj2" fmla="val 16200000"/>
            <a:gd name="adj3" fmla="val 464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5F52CB-ED0F-4B0D-9648-5CF405CD1C46}">
      <dsp:nvSpPr>
        <dsp:cNvPr id="0" name=""/>
        <dsp:cNvSpPr/>
      </dsp:nvSpPr>
      <dsp:spPr>
        <a:xfrm>
          <a:off x="1359210" y="446473"/>
          <a:ext cx="2968299" cy="2968299"/>
        </a:xfrm>
        <a:prstGeom prst="blockArc">
          <a:avLst>
            <a:gd name="adj1" fmla="val 5400000"/>
            <a:gd name="adj2" fmla="val 10800000"/>
            <a:gd name="adj3" fmla="val 464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263BFC-1E98-4B54-A141-8FED0E50671C}">
      <dsp:nvSpPr>
        <dsp:cNvPr id="0" name=""/>
        <dsp:cNvSpPr/>
      </dsp:nvSpPr>
      <dsp:spPr>
        <a:xfrm>
          <a:off x="1359210" y="446473"/>
          <a:ext cx="2968299" cy="2968299"/>
        </a:xfrm>
        <a:prstGeom prst="blockArc">
          <a:avLst>
            <a:gd name="adj1" fmla="val 0"/>
            <a:gd name="adj2" fmla="val 5400000"/>
            <a:gd name="adj3" fmla="val 464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38A640-1004-4D09-B7B4-07D097FB3484}">
      <dsp:nvSpPr>
        <dsp:cNvPr id="0" name=""/>
        <dsp:cNvSpPr/>
      </dsp:nvSpPr>
      <dsp:spPr>
        <a:xfrm>
          <a:off x="1359210" y="446473"/>
          <a:ext cx="2968299" cy="2968299"/>
        </a:xfrm>
        <a:prstGeom prst="blockArc">
          <a:avLst>
            <a:gd name="adj1" fmla="val 16200000"/>
            <a:gd name="adj2" fmla="val 0"/>
            <a:gd name="adj3" fmla="val 464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AB16B6-EF3F-4AD6-85CD-0A4A20E5B149}">
      <dsp:nvSpPr>
        <dsp:cNvPr id="0" name=""/>
        <dsp:cNvSpPr/>
      </dsp:nvSpPr>
      <dsp:spPr>
        <a:xfrm>
          <a:off x="2159593" y="1246856"/>
          <a:ext cx="1367533" cy="13675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000" kern="1200"/>
        </a:p>
      </dsp:txBody>
      <dsp:txXfrm>
        <a:off x="2359864" y="1447127"/>
        <a:ext cx="966991" cy="966991"/>
      </dsp:txXfrm>
    </dsp:sp>
    <dsp:sp modelId="{3467312B-F162-4E1A-B7EB-BF44DCECCFB4}">
      <dsp:nvSpPr>
        <dsp:cNvPr id="0" name=""/>
        <dsp:cNvSpPr/>
      </dsp:nvSpPr>
      <dsp:spPr>
        <a:xfrm>
          <a:off x="2364723" y="2297"/>
          <a:ext cx="957273" cy="9572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100" kern="1200"/>
        </a:p>
      </dsp:txBody>
      <dsp:txXfrm>
        <a:off x="2504912" y="142486"/>
        <a:ext cx="676895" cy="676895"/>
      </dsp:txXfrm>
    </dsp:sp>
    <dsp:sp modelId="{3204E00A-10CA-4E55-B432-BFF20BF46290}">
      <dsp:nvSpPr>
        <dsp:cNvPr id="0" name=""/>
        <dsp:cNvSpPr/>
      </dsp:nvSpPr>
      <dsp:spPr>
        <a:xfrm>
          <a:off x="3814411" y="1451986"/>
          <a:ext cx="957273" cy="9572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100" kern="1200"/>
        </a:p>
      </dsp:txBody>
      <dsp:txXfrm>
        <a:off x="3954600" y="1592175"/>
        <a:ext cx="676895" cy="676895"/>
      </dsp:txXfrm>
    </dsp:sp>
    <dsp:sp modelId="{0A82EEDB-1E4B-41A0-8230-9861193B616E}">
      <dsp:nvSpPr>
        <dsp:cNvPr id="0" name=""/>
        <dsp:cNvSpPr/>
      </dsp:nvSpPr>
      <dsp:spPr>
        <a:xfrm>
          <a:off x="2364723" y="2901674"/>
          <a:ext cx="957273" cy="9572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100" kern="1200"/>
        </a:p>
      </dsp:txBody>
      <dsp:txXfrm>
        <a:off x="2504912" y="3041863"/>
        <a:ext cx="676895" cy="676895"/>
      </dsp:txXfrm>
    </dsp:sp>
    <dsp:sp modelId="{00F30E70-5FC1-4499-AC47-E14ACAA1AB89}">
      <dsp:nvSpPr>
        <dsp:cNvPr id="0" name=""/>
        <dsp:cNvSpPr/>
      </dsp:nvSpPr>
      <dsp:spPr>
        <a:xfrm>
          <a:off x="915034" y="1451986"/>
          <a:ext cx="957273" cy="9572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100" kern="1200"/>
        </a:p>
      </dsp:txBody>
      <dsp:txXfrm>
        <a:off x="1055223" y="1592175"/>
        <a:ext cx="676895" cy="6768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7D52D2-2CAA-43F2-8566-4E8A070015DD}">
      <dsp:nvSpPr>
        <dsp:cNvPr id="0" name=""/>
        <dsp:cNvSpPr/>
      </dsp:nvSpPr>
      <dsp:spPr>
        <a:xfrm>
          <a:off x="364786" y="221521"/>
          <a:ext cx="2756714" cy="2756714"/>
        </a:xfrm>
        <a:prstGeom prst="pie">
          <a:avLst>
            <a:gd name="adj1" fmla="val 16200000"/>
            <a:gd name="adj2" fmla="val 1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 err="1"/>
            <a:t>Deepseek</a:t>
          </a:r>
          <a:r>
            <a:rPr lang="en-IN" sz="1600" kern="1200" dirty="0"/>
            <a:t> Coder</a:t>
          </a:r>
        </a:p>
      </dsp:txBody>
      <dsp:txXfrm>
        <a:off x="1863586" y="730201"/>
        <a:ext cx="935313" cy="918904"/>
      </dsp:txXfrm>
    </dsp:sp>
    <dsp:sp modelId="{BBE3BAB8-761A-4D7E-A8B0-3931EE6AE206}">
      <dsp:nvSpPr>
        <dsp:cNvPr id="0" name=""/>
        <dsp:cNvSpPr/>
      </dsp:nvSpPr>
      <dsp:spPr>
        <a:xfrm>
          <a:off x="222684" y="303566"/>
          <a:ext cx="2756714" cy="2756714"/>
        </a:xfrm>
        <a:prstGeom prst="pie">
          <a:avLst>
            <a:gd name="adj1" fmla="val 1800000"/>
            <a:gd name="adj2" fmla="val 90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Star Coder</a:t>
          </a:r>
        </a:p>
      </dsp:txBody>
      <dsp:txXfrm>
        <a:off x="977499" y="2042922"/>
        <a:ext cx="1247085" cy="853268"/>
      </dsp:txXfrm>
    </dsp:sp>
    <dsp:sp modelId="{ED1EE680-9559-49D5-8A81-16BF37413AFC}">
      <dsp:nvSpPr>
        <dsp:cNvPr id="0" name=""/>
        <dsp:cNvSpPr/>
      </dsp:nvSpPr>
      <dsp:spPr>
        <a:xfrm>
          <a:off x="222684" y="303566"/>
          <a:ext cx="2756714" cy="2756714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Code Llama</a:t>
          </a:r>
        </a:p>
      </dsp:txBody>
      <dsp:txXfrm>
        <a:off x="518046" y="845064"/>
        <a:ext cx="935313" cy="918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AF506F9-91AB-457B-A321-BA32DFC452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71BC67-B9B6-41AE-BB4E-51234F2098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9C063D-436A-410C-A490-190D73BB5D3E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E2BB79-F5ED-4C7F-A869-D9A323F2CA0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0207CB-184F-4400-BBE4-E0B71DE062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28996C-DF1E-45F4-80FD-86472FDB10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6848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8BDD7-4F37-46AB-9A13-BF4D77EDD71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8F48A-6110-47DA-8521-A1D1FFD22FE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9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909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867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774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85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800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D37633-3BCF-4B83-B01C-04DF51EDF552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7655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8F48A-6110-47DA-8521-A1D1FFD22FE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007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0BBB5-FEB0-47AD-A01D-A9D346203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07C41-C17D-4E84-B9CC-CA142B94C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5F25D-6082-47DE-9B2C-675944DD1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4B0FF-3B25-4E5C-A0A7-4E1636362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77007-1A01-499B-ACAD-C9F9C20B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62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81C24-32F4-4208-B651-CDCBFCD0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74779-B577-461F-A409-71F6A5A11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044BD-4FA0-432C-95D7-517D2DE8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7F283-FE61-4C9A-9E39-74D429C58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B807-6FE9-4E47-846B-BCB39B7A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985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2594DD-FFD4-4AA9-BCDA-0BA87C1463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9C2B6E-24EB-42CE-8B4D-3178D08C7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92C56-63F3-4246-AAEE-2FBC89E80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10319-C816-40EC-B1D0-FD9748E41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E9AB-6952-407A-9F06-2EB91717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71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DCE2-978E-4923-B0E9-4C966B67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B0BD6-F012-4C6D-BDAD-9E90ED25A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2F9E5-192C-4E88-9147-D263893B1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A7138-3EAF-4C9D-903E-55D9BC040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B0B82-496D-45C3-A682-7AF9AFFB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126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3DAD0-5F6F-47DA-A010-1C4A30C88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EFA6E-A768-42A8-B2C3-F100D8260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46640-E89E-47CE-984D-0C0ECF7CF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77A8F-F167-4C43-AEE7-45067080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DA754-ED79-4909-833D-55BF9A5D8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087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AA026-BFE6-4D2A-9ABF-C593B5666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47E8-A36B-4B4A-B2A4-B5283152AB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6B59D-87BD-4F32-B9BC-31F9B1A5D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C49B47-0C41-4DCC-9902-126916D9C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D28B7-2F2D-4E80-A107-C1F266C6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5D650A-4D0F-46AE-A132-267FCD921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76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4C6F9-F6F6-4EA1-98AA-81B84F7CC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8B83E-B37C-46C9-8284-D6EBA0033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A150B8-0288-44AC-9CE7-E7BD9FB32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5DCAE-6027-49B9-A818-F45FADE27B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FAE16-DBCB-4A42-BFFC-053F2D529A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E8C038-E6A1-499D-9E24-FA5980421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F911B6-A759-487E-8CB6-CF9EF737F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906EC0-369D-4138-8D70-148CFDEE5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54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2F8A-97AC-456C-B9E3-45A7D520C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40F483-F2B9-47A3-9B5C-8C264B701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49874-9D9B-4597-B20D-33D6F58B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5894C-9062-435A-9758-82ED9C6D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7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A3F6AD-4D61-4238-AB7D-613625BFF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ACDC9-944D-47C6-B286-82C86AD94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EAAC43-3846-4080-B764-AB2DB308C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370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4779-0336-4AFA-B9A7-259EE8BE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2F449-DDC3-4694-81E5-91A4B8F43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0A2C4-3B2E-46AC-9605-73F5B2CC1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909769-F5A5-4635-BD0C-D6049DEB9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252DC3-D3D7-446F-A866-D7820B7BF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CDB00-5218-4567-902B-845073BE8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128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661E4-9FF7-494B-A1C9-C9A1DD705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245657-DA21-4769-84F8-88DC644508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7B310-6692-4981-9CB8-FE79A091F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A2C9E-A9AD-4BB9-A691-90BB84F5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3D45D-C826-4846-BBFC-A0D98B7E7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16961-40DC-443E-9DB8-3A987DF4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33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341CFC-63B9-4A19-A8AB-62B9E452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A838B-134E-40B6-A7E3-1119BB8BF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943BB-9EAD-4CBC-9CA2-75F70C6B58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4036C-9E7C-4FFC-99FA-414B61E345DD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4E537-5CBA-4B86-9D30-577B9F741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79E72-0F12-4646-BCDF-4C9EAA89C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580AB-5C3C-4B4F-8E2A-8B7A0A8CE6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37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13" Type="http://schemas.openxmlformats.org/officeDocument/2006/relationships/image" Target="../media/image16.png"/><Relationship Id="rId18" Type="http://schemas.openxmlformats.org/officeDocument/2006/relationships/diagramData" Target="../diagrams/data2.xml"/><Relationship Id="rId3" Type="http://schemas.openxmlformats.org/officeDocument/2006/relationships/image" Target="../media/image12.png"/><Relationship Id="rId21" Type="http://schemas.openxmlformats.org/officeDocument/2006/relationships/diagramColors" Target="../diagrams/colors2.xml"/><Relationship Id="rId7" Type="http://schemas.openxmlformats.org/officeDocument/2006/relationships/diagramData" Target="../diagrams/data1.xml"/><Relationship Id="rId12" Type="http://schemas.openxmlformats.org/officeDocument/2006/relationships/image" Target="../media/image15.png"/><Relationship Id="rId17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9.jpeg"/><Relationship Id="rId20" Type="http://schemas.openxmlformats.org/officeDocument/2006/relationships/diagramQuickStyle" Target="../diagrams/quickStyl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11" Type="http://schemas.microsoft.com/office/2007/relationships/diagramDrawing" Target="../diagrams/drawing1.xml"/><Relationship Id="rId5" Type="http://schemas.openxmlformats.org/officeDocument/2006/relationships/image" Target="../media/image13.png"/><Relationship Id="rId15" Type="http://schemas.openxmlformats.org/officeDocument/2006/relationships/image" Target="../media/image18.png"/><Relationship Id="rId10" Type="http://schemas.openxmlformats.org/officeDocument/2006/relationships/diagramColors" Target="../diagrams/colors1.xml"/><Relationship Id="rId19" Type="http://schemas.openxmlformats.org/officeDocument/2006/relationships/diagramLayout" Target="../diagrams/layout2.xml"/><Relationship Id="rId4" Type="http://schemas.microsoft.com/office/2007/relationships/hdphoto" Target="../media/hdphoto1.wdp"/><Relationship Id="rId9" Type="http://schemas.openxmlformats.org/officeDocument/2006/relationships/diagramQuickStyle" Target="../diagrams/quickStyle1.xml"/><Relationship Id="rId14" Type="http://schemas.openxmlformats.org/officeDocument/2006/relationships/image" Target="../media/image17.png"/><Relationship Id="rId22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016C325E-5B69-4D07-BBFB-7DB217A69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Human resources slide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165547-DF3A-4694-9097-2BDAF2003713}"/>
              </a:ext>
            </a:extLst>
          </p:cNvPr>
          <p:cNvSpPr txBox="1"/>
          <p:nvPr/>
        </p:nvSpPr>
        <p:spPr>
          <a:xfrm>
            <a:off x="733192" y="2764228"/>
            <a:ext cx="484570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b="1" dirty="0" err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CodeGenie</a:t>
            </a:r>
            <a:endParaRPr lang="en-US" sz="5400" b="1" dirty="0">
              <a:solidFill>
                <a:srgbClr val="00206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BBBCB2E-F413-4381-8378-02FDC20EA4F6}"/>
              </a:ext>
            </a:extLst>
          </p:cNvPr>
          <p:cNvSpPr/>
          <p:nvPr/>
        </p:nvSpPr>
        <p:spPr>
          <a:xfrm>
            <a:off x="805112" y="4008356"/>
            <a:ext cx="3536195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20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MKN Sai Varun</a:t>
            </a:r>
          </a:p>
          <a:p>
            <a:r>
              <a:rPr lang="en-US" sz="20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Roll Number : 23BD1A6614</a:t>
            </a:r>
          </a:p>
          <a:p>
            <a:r>
              <a:rPr lang="en-US" sz="20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Group : G-335</a:t>
            </a:r>
          </a:p>
          <a:p>
            <a:r>
              <a:rPr lang="en-US" sz="2000" i="1" dirty="0">
                <a:solidFill>
                  <a:srgbClr val="002060"/>
                </a:solidFill>
                <a:latin typeface="+mj-lt"/>
                <a:cs typeface="Segoe UI" panose="020B0502040204020203" pitchFamily="34" charset="0"/>
              </a:rPr>
              <a:t>PS-11</a:t>
            </a:r>
          </a:p>
          <a:p>
            <a:endParaRPr lang="en-US" sz="1600" i="1" dirty="0">
              <a:solidFill>
                <a:srgbClr val="002060"/>
              </a:solidFill>
              <a:latin typeface="+mj-lt"/>
              <a:cs typeface="Segoe UI" panose="020B0502040204020203" pitchFamily="34" charset="0"/>
            </a:endParaRPr>
          </a:p>
          <a:p>
            <a:endParaRPr lang="en-US" sz="1600" i="1" dirty="0">
              <a:solidFill>
                <a:srgbClr val="002060"/>
              </a:solidFill>
              <a:latin typeface="+mj-lt"/>
              <a:cs typeface="Segoe UI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E504344-8563-476C-9EF9-4200B272F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855953" y="-2833465"/>
            <a:ext cx="8948964" cy="12105059"/>
            <a:chOff x="4855953" y="-2833465"/>
            <a:chExt cx="8948964" cy="12105059"/>
          </a:xfrm>
        </p:grpSpPr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73D22BE5-D5D5-4BF2-A935-5C4AB588B458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rgbClr val="80DEDE"/>
                </a:gs>
                <a:gs pos="53500">
                  <a:srgbClr val="85C1E7"/>
                </a:gs>
                <a:gs pos="100000">
                  <a:srgbClr val="878CFF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C42C174B-303A-45F6-8FF1-93001A3AAFC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51000">
                  <a:srgbClr val="6672E4"/>
                </a:gs>
                <a:gs pos="100000">
                  <a:srgbClr val="882BE5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22AA5A4F-A0EB-453F-A699-F817D4616C6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rgbClr val="7CEFD8"/>
                </a:gs>
                <a:gs pos="19000">
                  <a:srgbClr val="6672E4"/>
                </a:gs>
                <a:gs pos="0">
                  <a:srgbClr val="882BE5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5122" name="Picture 2" descr="Deepseek Ai Coder Logo PNG Transparent Background, Free Download #49680 -  FreeIconsPNG">
            <a:extLst>
              <a:ext uri="{FF2B5EF4-FFF2-40B4-BE49-F238E27FC236}">
                <a16:creationId xmlns:a16="http://schemas.microsoft.com/office/drawing/2014/main" id="{053512F5-B6DE-6E27-DE54-666C8D4FF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8724" y="1556378"/>
            <a:ext cx="5896495" cy="988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4356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5-05-30 at 18.00.47_7a906080">
            <a:hlinkClick r:id="" action="ppaction://media"/>
            <a:extLst>
              <a:ext uri="{FF2B5EF4-FFF2-40B4-BE49-F238E27FC236}">
                <a16:creationId xmlns:a16="http://schemas.microsoft.com/office/drawing/2014/main" id="{E8A9BD2B-08E9-354A-27CB-DF2487CD66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236335" cy="688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918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2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 hidden="1">
            <a:extLst>
              <a:ext uri="{FF2B5EF4-FFF2-40B4-BE49-F238E27FC236}">
                <a16:creationId xmlns:a16="http://schemas.microsoft.com/office/drawing/2014/main" id="{6FF5F564-0C08-4A3C-8BAC-1FADF4594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resources slide 4</a:t>
            </a:r>
          </a:p>
        </p:txBody>
      </p: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E6D6E19C-DE46-4402-8CBF-17BB954585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953987" y="537999"/>
            <a:ext cx="4284026" cy="764075"/>
            <a:chOff x="9379627" y="4410753"/>
            <a:chExt cx="2371352" cy="764075"/>
          </a:xfrm>
        </p:grpSpPr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3DF722C9-361F-401E-AD34-54132A8436B3}"/>
                </a:ext>
              </a:extLst>
            </p:cNvPr>
            <p:cNvSpPr txBox="1"/>
            <p:nvPr/>
          </p:nvSpPr>
          <p:spPr>
            <a:xfrm>
              <a:off x="9379627" y="4410753"/>
              <a:ext cx="237135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Backend Development with Flask</a:t>
              </a:r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49C08362-5A73-4AB7-8811-DC216428D42D}"/>
                </a:ext>
              </a:extLst>
            </p:cNvPr>
            <p:cNvSpPr/>
            <p:nvPr/>
          </p:nvSpPr>
          <p:spPr>
            <a:xfrm>
              <a:off x="9695998" y="4682385"/>
              <a:ext cx="1729394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1600" i="1" dirty="0">
                  <a:solidFill>
                    <a:srgbClr val="002060"/>
                  </a:solidFill>
                  <a:latin typeface="+mj-lt"/>
                  <a:cs typeface="Segoe UI" panose="020B0502040204020203" pitchFamily="34" charset="0"/>
                </a:rPr>
                <a:t>Creating Flask endpoints for prompt response handling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9CDDA2C-6FA4-497B-A320-3ED782990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48929" y="2164807"/>
            <a:ext cx="2372979" cy="1443830"/>
            <a:chOff x="1427303" y="2203556"/>
            <a:chExt cx="1594605" cy="1443830"/>
          </a:xfrm>
        </p:grpSpPr>
        <p:sp>
          <p:nvSpPr>
            <p:cNvPr id="340" name="TextBox 339">
              <a:extLst>
                <a:ext uri="{FF2B5EF4-FFF2-40B4-BE49-F238E27FC236}">
                  <a16:creationId xmlns:a16="http://schemas.microsoft.com/office/drawing/2014/main" id="{246A1BD9-59BD-467C-9A84-D6A5E4382773}"/>
                </a:ext>
              </a:extLst>
            </p:cNvPr>
            <p:cNvSpPr txBox="1"/>
            <p:nvPr/>
          </p:nvSpPr>
          <p:spPr>
            <a:xfrm>
              <a:off x="1427303" y="2203556"/>
              <a:ext cx="1594605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Working with </a:t>
              </a:r>
              <a:r>
                <a:rPr lang="en-US" sz="1600" b="1" dirty="0" err="1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Deepseek</a:t>
              </a:r>
              <a:endParaRPr lang="en-US" sz="1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594EDD4C-FB3C-4D67-A0E0-448BE5307678}"/>
                </a:ext>
              </a:extLst>
            </p:cNvPr>
            <p:cNvSpPr/>
            <p:nvPr/>
          </p:nvSpPr>
          <p:spPr>
            <a:xfrm>
              <a:off x="1427304" y="2662501"/>
              <a:ext cx="1594604" cy="98488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US" sz="1600" i="1" dirty="0">
                  <a:solidFill>
                    <a:srgbClr val="002060"/>
                  </a:solidFill>
                  <a:latin typeface="+mj-lt"/>
                  <a:cs typeface="Segoe UI" panose="020B0502040204020203" pitchFamily="34" charset="0"/>
                </a:rPr>
                <a:t>Integrating </a:t>
              </a:r>
              <a:r>
                <a:rPr lang="en-US" sz="1600" i="1" dirty="0" err="1">
                  <a:solidFill>
                    <a:srgbClr val="002060"/>
                  </a:solidFill>
                  <a:latin typeface="+mj-lt"/>
                  <a:cs typeface="Segoe UI" panose="020B0502040204020203" pitchFamily="34" charset="0"/>
                </a:rPr>
                <a:t>Deepseek</a:t>
              </a:r>
              <a:r>
                <a:rPr lang="en-US" sz="1600" i="1" dirty="0">
                  <a:solidFill>
                    <a:srgbClr val="002060"/>
                  </a:solidFill>
                  <a:latin typeface="+mj-lt"/>
                  <a:cs typeface="Segoe UI" panose="020B0502040204020203" pitchFamily="34" charset="0"/>
                </a:rPr>
                <a:t> coder for real time code suggestions</a:t>
              </a:r>
            </a:p>
          </p:txBody>
        </p:sp>
      </p:grpSp>
      <p:grpSp>
        <p:nvGrpSpPr>
          <p:cNvPr id="336" name="Group 335">
            <a:extLst>
              <a:ext uri="{FF2B5EF4-FFF2-40B4-BE49-F238E27FC236}">
                <a16:creationId xmlns:a16="http://schemas.microsoft.com/office/drawing/2014/main" id="{28F9A76E-D468-407E-9575-CEACF4453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501188" y="2210351"/>
            <a:ext cx="2114642" cy="1152065"/>
            <a:chOff x="9695998" y="4157408"/>
            <a:chExt cx="1734002" cy="1152065"/>
          </a:xfrm>
        </p:grpSpPr>
        <p:sp>
          <p:nvSpPr>
            <p:cNvPr id="337" name="TextBox 336">
              <a:extLst>
                <a:ext uri="{FF2B5EF4-FFF2-40B4-BE49-F238E27FC236}">
                  <a16:creationId xmlns:a16="http://schemas.microsoft.com/office/drawing/2014/main" id="{3380BC47-47FB-44F3-9E0B-80B83E426031}"/>
                </a:ext>
              </a:extLst>
            </p:cNvPr>
            <p:cNvSpPr txBox="1"/>
            <p:nvPr/>
          </p:nvSpPr>
          <p:spPr>
            <a:xfrm>
              <a:off x="9700605" y="4157408"/>
              <a:ext cx="1729395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Product Thinking</a:t>
              </a:r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9DE6A47E-C4CC-416D-9C28-3273394521C8}"/>
                </a:ext>
              </a:extLst>
            </p:cNvPr>
            <p:cNvSpPr/>
            <p:nvPr/>
          </p:nvSpPr>
          <p:spPr>
            <a:xfrm>
              <a:off x="9695998" y="4570809"/>
              <a:ext cx="1729394" cy="73866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i="1" dirty="0">
                  <a:solidFill>
                    <a:srgbClr val="002060"/>
                  </a:solidFill>
                  <a:latin typeface="+mj-lt"/>
                  <a:cs typeface="Segoe UI" panose="020B0502040204020203" pitchFamily="34" charset="0"/>
                </a:rPr>
                <a:t>Building a tool keeping our convenience in mind as developers</a:t>
              </a:r>
            </a:p>
          </p:txBody>
        </p:sp>
      </p:grpSp>
      <p:grpSp>
        <p:nvGrpSpPr>
          <p:cNvPr id="342" name="Group 341">
            <a:extLst>
              <a:ext uri="{FF2B5EF4-FFF2-40B4-BE49-F238E27FC236}">
                <a16:creationId xmlns:a16="http://schemas.microsoft.com/office/drawing/2014/main" id="{6ADA542D-B2D5-4962-8376-A598260BA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94679" y="4157408"/>
            <a:ext cx="2190579" cy="1322865"/>
            <a:chOff x="9695998" y="4157408"/>
            <a:chExt cx="1734002" cy="1322865"/>
          </a:xfrm>
        </p:grpSpPr>
        <p:sp>
          <p:nvSpPr>
            <p:cNvPr id="343" name="TextBox 342">
              <a:extLst>
                <a:ext uri="{FF2B5EF4-FFF2-40B4-BE49-F238E27FC236}">
                  <a16:creationId xmlns:a16="http://schemas.microsoft.com/office/drawing/2014/main" id="{36571B2F-0463-48D1-8CC7-EA6BC8F3FB67}"/>
                </a:ext>
              </a:extLst>
            </p:cNvPr>
            <p:cNvSpPr txBox="1"/>
            <p:nvPr/>
          </p:nvSpPr>
          <p:spPr>
            <a:xfrm>
              <a:off x="9752035" y="4157408"/>
              <a:ext cx="1677965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EXTENSION DEVELOPMENT</a:t>
              </a:r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2BA0C149-973C-4722-BF48-FF9DE9B8BC55}"/>
                </a:ext>
              </a:extLst>
            </p:cNvPr>
            <p:cNvSpPr/>
            <p:nvPr/>
          </p:nvSpPr>
          <p:spPr>
            <a:xfrm>
              <a:off x="9695998" y="4987830"/>
              <a:ext cx="1729394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US" sz="1600" i="1" dirty="0">
                  <a:solidFill>
                    <a:srgbClr val="002060"/>
                  </a:solidFill>
                  <a:latin typeface="+mj-lt"/>
                  <a:cs typeface="Segoe UI" panose="020B0502040204020203" pitchFamily="34" charset="0"/>
                </a:rPr>
                <a:t>Working with commands, </a:t>
              </a:r>
              <a:r>
                <a:rPr lang="en-US" sz="1600" i="1" dirty="0" err="1">
                  <a:solidFill>
                    <a:srgbClr val="002060"/>
                  </a:solidFill>
                  <a:latin typeface="+mj-lt"/>
                  <a:cs typeface="Segoe UI" panose="020B0502040204020203" pitchFamily="34" charset="0"/>
                </a:rPr>
                <a:t>webviews</a:t>
              </a:r>
              <a:r>
                <a:rPr lang="en-US" sz="1600" i="1" dirty="0">
                  <a:solidFill>
                    <a:srgbClr val="002060"/>
                  </a:solidFill>
                  <a:latin typeface="+mj-lt"/>
                  <a:cs typeface="Segoe UI" panose="020B0502040204020203" pitchFamily="34" charset="0"/>
                </a:rPr>
                <a:t>, routes , APIs</a:t>
              </a:r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6EF0E095-962C-4FF0-89AE-50E91D8B01BD}"/>
              </a:ext>
            </a:extLst>
          </p:cNvPr>
          <p:cNvGrpSpPr/>
          <p:nvPr/>
        </p:nvGrpSpPr>
        <p:grpSpPr>
          <a:xfrm>
            <a:off x="3062159" y="4426329"/>
            <a:ext cx="610282" cy="674403"/>
            <a:chOff x="4841875" y="2895601"/>
            <a:chExt cx="344488" cy="346075"/>
          </a:xfrm>
        </p:grpSpPr>
        <p:sp>
          <p:nvSpPr>
            <p:cNvPr id="192" name="Freeform 258">
              <a:extLst>
                <a:ext uri="{FF2B5EF4-FFF2-40B4-BE49-F238E27FC236}">
                  <a16:creationId xmlns:a16="http://schemas.microsoft.com/office/drawing/2014/main" id="{6406E6B6-1167-46C8-948E-C5EF17DA0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6488" y="2895601"/>
              <a:ext cx="195263" cy="195263"/>
            </a:xfrm>
            <a:custGeom>
              <a:avLst/>
              <a:gdLst>
                <a:gd name="T0" fmla="*/ 52 w 52"/>
                <a:gd name="T1" fmla="*/ 26 h 52"/>
                <a:gd name="T2" fmla="*/ 26 w 52"/>
                <a:gd name="T3" fmla="*/ 52 h 52"/>
                <a:gd name="T4" fmla="*/ 0 w 52"/>
                <a:gd name="T5" fmla="*/ 25 h 52"/>
                <a:gd name="T6" fmla="*/ 25 w 52"/>
                <a:gd name="T7" fmla="*/ 0 h 52"/>
                <a:gd name="T8" fmla="*/ 26 w 52"/>
                <a:gd name="T9" fmla="*/ 0 h 52"/>
                <a:gd name="T10" fmla="*/ 52 w 52"/>
                <a:gd name="T11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52">
                  <a:moveTo>
                    <a:pt x="52" y="26"/>
                  </a:moveTo>
                  <a:cubicBezTo>
                    <a:pt x="52" y="40"/>
                    <a:pt x="40" y="52"/>
                    <a:pt x="26" y="52"/>
                  </a:cubicBezTo>
                  <a:cubicBezTo>
                    <a:pt x="12" y="52"/>
                    <a:pt x="0" y="40"/>
                    <a:pt x="0" y="25"/>
                  </a:cubicBezTo>
                  <a:cubicBezTo>
                    <a:pt x="0" y="11"/>
                    <a:pt x="11" y="1"/>
                    <a:pt x="25" y="0"/>
                  </a:cubicBezTo>
                  <a:cubicBezTo>
                    <a:pt x="25" y="0"/>
                    <a:pt x="26" y="0"/>
                    <a:pt x="26" y="0"/>
                  </a:cubicBezTo>
                  <a:cubicBezTo>
                    <a:pt x="40" y="0"/>
                    <a:pt x="52" y="11"/>
                    <a:pt x="52" y="26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3" name="Freeform 259">
              <a:extLst>
                <a:ext uri="{FF2B5EF4-FFF2-40B4-BE49-F238E27FC236}">
                  <a16:creationId xmlns:a16="http://schemas.microsoft.com/office/drawing/2014/main" id="{72ECCE91-FE4E-4D18-8094-A898EA086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7763" y="2895601"/>
              <a:ext cx="52388" cy="195263"/>
            </a:xfrm>
            <a:custGeom>
              <a:avLst/>
              <a:gdLst>
                <a:gd name="T0" fmla="*/ 14 w 14"/>
                <a:gd name="T1" fmla="*/ 0 h 52"/>
                <a:gd name="T2" fmla="*/ 14 w 14"/>
                <a:gd name="T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52">
                  <a:moveTo>
                    <a:pt x="14" y="0"/>
                  </a:moveTo>
                  <a:cubicBezTo>
                    <a:pt x="0" y="15"/>
                    <a:pt x="0" y="34"/>
                    <a:pt x="14" y="52"/>
                  </a:cubicBez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4" name="Freeform 260">
              <a:extLst>
                <a:ext uri="{FF2B5EF4-FFF2-40B4-BE49-F238E27FC236}">
                  <a16:creationId xmlns:a16="http://schemas.microsoft.com/office/drawing/2014/main" id="{3548F75A-EA11-4316-A1F6-0CAEB67876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8088" y="2895601"/>
              <a:ext cx="52388" cy="195263"/>
            </a:xfrm>
            <a:custGeom>
              <a:avLst/>
              <a:gdLst>
                <a:gd name="T0" fmla="*/ 0 w 14"/>
                <a:gd name="T1" fmla="*/ 0 h 52"/>
                <a:gd name="T2" fmla="*/ 0 w 14"/>
                <a:gd name="T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52">
                  <a:moveTo>
                    <a:pt x="0" y="0"/>
                  </a:moveTo>
                  <a:cubicBezTo>
                    <a:pt x="14" y="15"/>
                    <a:pt x="14" y="34"/>
                    <a:pt x="0" y="52"/>
                  </a:cubicBez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5" name="Line 261">
              <a:extLst>
                <a:ext uri="{FF2B5EF4-FFF2-40B4-BE49-F238E27FC236}">
                  <a16:creationId xmlns:a16="http://schemas.microsoft.com/office/drawing/2014/main" id="{5124F4E9-141F-499A-8EEC-1241D51B25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2363" y="3044826"/>
              <a:ext cx="165100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6" name="Line 262">
              <a:extLst>
                <a:ext uri="{FF2B5EF4-FFF2-40B4-BE49-F238E27FC236}">
                  <a16:creationId xmlns:a16="http://schemas.microsoft.com/office/drawing/2014/main" id="{F8299F61-1975-4EE9-BAB2-3CE9A446F7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2363" y="2940051"/>
              <a:ext cx="165100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7" name="Line 263">
              <a:extLst>
                <a:ext uri="{FF2B5EF4-FFF2-40B4-BE49-F238E27FC236}">
                  <a16:creationId xmlns:a16="http://schemas.microsoft.com/office/drawing/2014/main" id="{21DCC590-EB7E-4BE9-BE74-8FD7163D4D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16488" y="2992438"/>
              <a:ext cx="195263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8" name="Oval 264">
              <a:extLst>
                <a:ext uri="{FF2B5EF4-FFF2-40B4-BE49-F238E27FC236}">
                  <a16:creationId xmlns:a16="http://schemas.microsoft.com/office/drawing/2014/main" id="{9DD4333D-6A4C-43A4-873D-73945A8A37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4100" y="3105151"/>
              <a:ext cx="74613" cy="76200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9" name="Oval 265">
              <a:extLst>
                <a:ext uri="{FF2B5EF4-FFF2-40B4-BE49-F238E27FC236}">
                  <a16:creationId xmlns:a16="http://schemas.microsoft.com/office/drawing/2014/main" id="{4BE9E84A-E911-4211-BBA2-3D0BE58757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76813" y="3105151"/>
              <a:ext cx="74613" cy="76200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0" name="Oval 266">
              <a:extLst>
                <a:ext uri="{FF2B5EF4-FFF2-40B4-BE49-F238E27FC236}">
                  <a16:creationId xmlns:a16="http://schemas.microsoft.com/office/drawing/2014/main" id="{0ECA1A96-AB7F-46A0-88B5-FCD8885922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9525" y="3105151"/>
              <a:ext cx="74613" cy="76200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1" name="Freeform 267">
              <a:extLst>
                <a:ext uri="{FF2B5EF4-FFF2-40B4-BE49-F238E27FC236}">
                  <a16:creationId xmlns:a16="http://schemas.microsoft.com/office/drawing/2014/main" id="{75E1735F-98B1-4E7B-BDDC-FE64527C3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75" y="3181351"/>
              <a:ext cx="344488" cy="60325"/>
            </a:xfrm>
            <a:custGeom>
              <a:avLst/>
              <a:gdLst>
                <a:gd name="T0" fmla="*/ 76 w 92"/>
                <a:gd name="T1" fmla="*/ 0 h 16"/>
                <a:gd name="T2" fmla="*/ 61 w 92"/>
                <a:gd name="T3" fmla="*/ 11 h 16"/>
                <a:gd name="T4" fmla="*/ 46 w 92"/>
                <a:gd name="T5" fmla="*/ 0 h 16"/>
                <a:gd name="T6" fmla="*/ 31 w 92"/>
                <a:gd name="T7" fmla="*/ 11 h 16"/>
                <a:gd name="T8" fmla="*/ 16 w 92"/>
                <a:gd name="T9" fmla="*/ 0 h 16"/>
                <a:gd name="T10" fmla="*/ 0 w 92"/>
                <a:gd name="T11" fmla="*/ 16 h 16"/>
                <a:gd name="T12" fmla="*/ 92 w 92"/>
                <a:gd name="T13" fmla="*/ 16 h 16"/>
                <a:gd name="T14" fmla="*/ 76 w 92"/>
                <a:gd name="T1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6">
                  <a:moveTo>
                    <a:pt x="76" y="0"/>
                  </a:moveTo>
                  <a:cubicBezTo>
                    <a:pt x="69" y="0"/>
                    <a:pt x="63" y="4"/>
                    <a:pt x="61" y="11"/>
                  </a:cubicBezTo>
                  <a:cubicBezTo>
                    <a:pt x="59" y="4"/>
                    <a:pt x="53" y="0"/>
                    <a:pt x="46" y="0"/>
                  </a:cubicBezTo>
                  <a:cubicBezTo>
                    <a:pt x="39" y="0"/>
                    <a:pt x="33" y="4"/>
                    <a:pt x="31" y="11"/>
                  </a:cubicBezTo>
                  <a:cubicBezTo>
                    <a:pt x="29" y="4"/>
                    <a:pt x="23" y="0"/>
                    <a:pt x="16" y="0"/>
                  </a:cubicBezTo>
                  <a:cubicBezTo>
                    <a:pt x="7" y="0"/>
                    <a:pt x="0" y="8"/>
                    <a:pt x="0" y="16"/>
                  </a:cubicBezTo>
                  <a:cubicBezTo>
                    <a:pt x="92" y="16"/>
                    <a:pt x="92" y="16"/>
                    <a:pt x="92" y="16"/>
                  </a:cubicBezTo>
                  <a:cubicBezTo>
                    <a:pt x="92" y="8"/>
                    <a:pt x="85" y="0"/>
                    <a:pt x="76" y="0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7" name="Group 26" descr="This image is of a man seen from the back. ">
            <a:extLst>
              <a:ext uri="{FF2B5EF4-FFF2-40B4-BE49-F238E27FC236}">
                <a16:creationId xmlns:a16="http://schemas.microsoft.com/office/drawing/2014/main" id="{ABC2A172-1C05-4D6F-B5FB-5CEBE6B7E962}"/>
              </a:ext>
            </a:extLst>
          </p:cNvPr>
          <p:cNvGrpSpPr/>
          <p:nvPr/>
        </p:nvGrpSpPr>
        <p:grpSpPr>
          <a:xfrm>
            <a:off x="4761706" y="3127375"/>
            <a:ext cx="2668588" cy="2679700"/>
            <a:chOff x="4832350" y="3127375"/>
            <a:chExt cx="2668588" cy="26797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113113D-0844-4CD7-B171-8F00F9D6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3810000"/>
              <a:ext cx="1004888" cy="1736725"/>
            </a:xfrm>
            <a:custGeom>
              <a:avLst/>
              <a:gdLst>
                <a:gd name="T0" fmla="*/ 82 w 175"/>
                <a:gd name="T1" fmla="*/ 75 h 303"/>
                <a:gd name="T2" fmla="*/ 172 w 175"/>
                <a:gd name="T3" fmla="*/ 242 h 303"/>
                <a:gd name="T4" fmla="*/ 103 w 175"/>
                <a:gd name="T5" fmla="*/ 242 h 303"/>
                <a:gd name="T6" fmla="*/ 49 w 175"/>
                <a:gd name="T7" fmla="*/ 89 h 303"/>
                <a:gd name="T8" fmla="*/ 22 w 175"/>
                <a:gd name="T9" fmla="*/ 67 h 303"/>
                <a:gd name="T10" fmla="*/ 7 w 175"/>
                <a:gd name="T11" fmla="*/ 36 h 303"/>
                <a:gd name="T12" fmla="*/ 23 w 175"/>
                <a:gd name="T13" fmla="*/ 36 h 303"/>
                <a:gd name="T14" fmla="*/ 35 w 175"/>
                <a:gd name="T15" fmla="*/ 54 h 303"/>
                <a:gd name="T16" fmla="*/ 8 w 175"/>
                <a:gd name="T17" fmla="*/ 5 h 303"/>
                <a:gd name="T18" fmla="*/ 30 w 175"/>
                <a:gd name="T19" fmla="*/ 21 h 303"/>
                <a:gd name="T20" fmla="*/ 51 w 175"/>
                <a:gd name="T21" fmla="*/ 25 h 303"/>
                <a:gd name="T22" fmla="*/ 70 w 175"/>
                <a:gd name="T23" fmla="*/ 49 h 303"/>
                <a:gd name="T24" fmla="*/ 82 w 175"/>
                <a:gd name="T25" fmla="*/ 75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303">
                  <a:moveTo>
                    <a:pt x="82" y="75"/>
                  </a:moveTo>
                  <a:cubicBezTo>
                    <a:pt x="82" y="75"/>
                    <a:pt x="175" y="184"/>
                    <a:pt x="172" y="242"/>
                  </a:cubicBezTo>
                  <a:cubicBezTo>
                    <a:pt x="169" y="299"/>
                    <a:pt x="126" y="303"/>
                    <a:pt x="103" y="242"/>
                  </a:cubicBezTo>
                  <a:cubicBezTo>
                    <a:pt x="81" y="180"/>
                    <a:pt x="49" y="89"/>
                    <a:pt x="49" y="89"/>
                  </a:cubicBezTo>
                  <a:cubicBezTo>
                    <a:pt x="49" y="89"/>
                    <a:pt x="27" y="74"/>
                    <a:pt x="22" y="67"/>
                  </a:cubicBezTo>
                  <a:cubicBezTo>
                    <a:pt x="17" y="61"/>
                    <a:pt x="13" y="39"/>
                    <a:pt x="7" y="36"/>
                  </a:cubicBezTo>
                  <a:cubicBezTo>
                    <a:pt x="0" y="33"/>
                    <a:pt x="12" y="26"/>
                    <a:pt x="23" y="36"/>
                  </a:cubicBezTo>
                  <a:cubicBezTo>
                    <a:pt x="33" y="46"/>
                    <a:pt x="30" y="57"/>
                    <a:pt x="35" y="54"/>
                  </a:cubicBezTo>
                  <a:cubicBezTo>
                    <a:pt x="40" y="50"/>
                    <a:pt x="8" y="10"/>
                    <a:pt x="8" y="5"/>
                  </a:cubicBezTo>
                  <a:cubicBezTo>
                    <a:pt x="9" y="0"/>
                    <a:pt x="30" y="21"/>
                    <a:pt x="30" y="21"/>
                  </a:cubicBezTo>
                  <a:cubicBezTo>
                    <a:pt x="30" y="21"/>
                    <a:pt x="44" y="19"/>
                    <a:pt x="51" y="25"/>
                  </a:cubicBezTo>
                  <a:cubicBezTo>
                    <a:pt x="58" y="30"/>
                    <a:pt x="67" y="43"/>
                    <a:pt x="70" y="49"/>
                  </a:cubicBezTo>
                  <a:cubicBezTo>
                    <a:pt x="72" y="55"/>
                    <a:pt x="75" y="66"/>
                    <a:pt x="82" y="75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" name="AutoShape 3">
              <a:extLst>
                <a:ext uri="{FF2B5EF4-FFF2-40B4-BE49-F238E27FC236}">
                  <a16:creationId xmlns:a16="http://schemas.microsoft.com/office/drawing/2014/main" id="{CBAFF68D-D572-4371-A91E-AC6024B691FF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905375" y="3141662"/>
              <a:ext cx="2479675" cy="2665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8C4C649-8470-4879-B490-47F99A11E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4210050"/>
              <a:ext cx="752475" cy="1301750"/>
            </a:xfrm>
            <a:custGeom>
              <a:avLst/>
              <a:gdLst>
                <a:gd name="T0" fmla="*/ 36 w 131"/>
                <a:gd name="T1" fmla="*/ 0 h 227"/>
                <a:gd name="T2" fmla="*/ 0 w 131"/>
                <a:gd name="T3" fmla="*/ 22 h 227"/>
                <a:gd name="T4" fmla="*/ 94 w 131"/>
                <a:gd name="T5" fmla="*/ 215 h 227"/>
                <a:gd name="T6" fmla="*/ 130 w 131"/>
                <a:gd name="T7" fmla="*/ 168 h 227"/>
                <a:gd name="T8" fmla="*/ 36 w 131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227">
                  <a:moveTo>
                    <a:pt x="36" y="0"/>
                  </a:moveTo>
                  <a:cubicBezTo>
                    <a:pt x="36" y="0"/>
                    <a:pt x="5" y="19"/>
                    <a:pt x="0" y="22"/>
                  </a:cubicBezTo>
                  <a:cubicBezTo>
                    <a:pt x="0" y="22"/>
                    <a:pt x="64" y="203"/>
                    <a:pt x="94" y="215"/>
                  </a:cubicBezTo>
                  <a:cubicBezTo>
                    <a:pt x="124" y="227"/>
                    <a:pt x="131" y="194"/>
                    <a:pt x="130" y="168"/>
                  </a:cubicBezTo>
                  <a:cubicBezTo>
                    <a:pt x="129" y="138"/>
                    <a:pt x="99" y="55"/>
                    <a:pt x="36" y="0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6D0BE20-D8F3-4E9A-9E7A-BC6FFF63D4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5529263"/>
              <a:ext cx="2451100" cy="257175"/>
            </a:xfrm>
            <a:custGeom>
              <a:avLst/>
              <a:gdLst>
                <a:gd name="T0" fmla="*/ 1544 w 1544"/>
                <a:gd name="T1" fmla="*/ 162 h 162"/>
                <a:gd name="T2" fmla="*/ 0 w 1544"/>
                <a:gd name="T3" fmla="*/ 162 h 162"/>
                <a:gd name="T4" fmla="*/ 156 w 1544"/>
                <a:gd name="T5" fmla="*/ 0 h 162"/>
                <a:gd name="T6" fmla="*/ 1436 w 1544"/>
                <a:gd name="T7" fmla="*/ 0 h 162"/>
                <a:gd name="T8" fmla="*/ 1544 w 1544"/>
                <a:gd name="T9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4" h="162">
                  <a:moveTo>
                    <a:pt x="1544" y="162"/>
                  </a:moveTo>
                  <a:lnTo>
                    <a:pt x="0" y="162"/>
                  </a:lnTo>
                  <a:lnTo>
                    <a:pt x="156" y="0"/>
                  </a:lnTo>
                  <a:lnTo>
                    <a:pt x="1436" y="0"/>
                  </a:lnTo>
                  <a:lnTo>
                    <a:pt x="1544" y="16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FC9E0"/>
                </a:gs>
                <a:gs pos="39000">
                  <a:srgbClr val="4BC3E2"/>
                </a:gs>
                <a:gs pos="85000">
                  <a:srgbClr val="030341"/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1E2CD51-2ACF-4F68-863C-840F1804E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363" y="4187825"/>
              <a:ext cx="1520825" cy="1598613"/>
            </a:xfrm>
            <a:custGeom>
              <a:avLst/>
              <a:gdLst>
                <a:gd name="T0" fmla="*/ 265 w 265"/>
                <a:gd name="T1" fmla="*/ 279 h 279"/>
                <a:gd name="T2" fmla="*/ 25 w 265"/>
                <a:gd name="T3" fmla="*/ 279 h 279"/>
                <a:gd name="T4" fmla="*/ 20 w 265"/>
                <a:gd name="T5" fmla="*/ 234 h 279"/>
                <a:gd name="T6" fmla="*/ 20 w 265"/>
                <a:gd name="T7" fmla="*/ 230 h 279"/>
                <a:gd name="T8" fmla="*/ 13 w 265"/>
                <a:gd name="T9" fmla="*/ 171 h 279"/>
                <a:gd name="T10" fmla="*/ 11 w 265"/>
                <a:gd name="T11" fmla="*/ 150 h 279"/>
                <a:gd name="T12" fmla="*/ 10 w 265"/>
                <a:gd name="T13" fmla="*/ 129 h 279"/>
                <a:gd name="T14" fmla="*/ 10 w 265"/>
                <a:gd name="T15" fmla="*/ 34 h 279"/>
                <a:gd name="T16" fmla="*/ 10 w 265"/>
                <a:gd name="T17" fmla="*/ 34 h 279"/>
                <a:gd name="T18" fmla="*/ 65 w 265"/>
                <a:gd name="T19" fmla="*/ 17 h 279"/>
                <a:gd name="T20" fmla="*/ 86 w 265"/>
                <a:gd name="T21" fmla="*/ 1 h 279"/>
                <a:gd name="T22" fmla="*/ 131 w 265"/>
                <a:gd name="T23" fmla="*/ 3 h 279"/>
                <a:gd name="T24" fmla="*/ 132 w 265"/>
                <a:gd name="T25" fmla="*/ 3 h 279"/>
                <a:gd name="T26" fmla="*/ 132 w 265"/>
                <a:gd name="T27" fmla="*/ 3 h 279"/>
                <a:gd name="T28" fmla="*/ 133 w 265"/>
                <a:gd name="T29" fmla="*/ 3 h 279"/>
                <a:gd name="T30" fmla="*/ 169 w 265"/>
                <a:gd name="T31" fmla="*/ 12 h 279"/>
                <a:gd name="T32" fmla="*/ 170 w 265"/>
                <a:gd name="T33" fmla="*/ 13 h 279"/>
                <a:gd name="T34" fmla="*/ 170 w 265"/>
                <a:gd name="T35" fmla="*/ 13 h 279"/>
                <a:gd name="T36" fmla="*/ 171 w 265"/>
                <a:gd name="T37" fmla="*/ 26 h 279"/>
                <a:gd name="T38" fmla="*/ 197 w 265"/>
                <a:gd name="T39" fmla="*/ 31 h 279"/>
                <a:gd name="T40" fmla="*/ 201 w 265"/>
                <a:gd name="T41" fmla="*/ 32 h 279"/>
                <a:gd name="T42" fmla="*/ 251 w 265"/>
                <a:gd name="T43" fmla="*/ 105 h 279"/>
                <a:gd name="T44" fmla="*/ 255 w 265"/>
                <a:gd name="T45" fmla="*/ 151 h 279"/>
                <a:gd name="T46" fmla="*/ 259 w 265"/>
                <a:gd name="T47" fmla="*/ 192 h 279"/>
                <a:gd name="T48" fmla="*/ 262 w 265"/>
                <a:gd name="T49" fmla="*/ 234 h 279"/>
                <a:gd name="T50" fmla="*/ 264 w 265"/>
                <a:gd name="T51" fmla="*/ 266 h 279"/>
                <a:gd name="T52" fmla="*/ 264 w 265"/>
                <a:gd name="T53" fmla="*/ 266 h 279"/>
                <a:gd name="T54" fmla="*/ 265 w 265"/>
                <a:gd name="T5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5" h="279">
                  <a:moveTo>
                    <a:pt x="265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3"/>
                    <a:pt x="23" y="256"/>
                    <a:pt x="20" y="234"/>
                  </a:cubicBezTo>
                  <a:cubicBezTo>
                    <a:pt x="20" y="232"/>
                    <a:pt x="20" y="231"/>
                    <a:pt x="20" y="230"/>
                  </a:cubicBezTo>
                  <a:cubicBezTo>
                    <a:pt x="17" y="211"/>
                    <a:pt x="15" y="191"/>
                    <a:pt x="13" y="171"/>
                  </a:cubicBezTo>
                  <a:cubicBezTo>
                    <a:pt x="13" y="164"/>
                    <a:pt x="12" y="157"/>
                    <a:pt x="11" y="150"/>
                  </a:cubicBezTo>
                  <a:cubicBezTo>
                    <a:pt x="11" y="143"/>
                    <a:pt x="11" y="136"/>
                    <a:pt x="10" y="129"/>
                  </a:cubicBezTo>
                  <a:cubicBezTo>
                    <a:pt x="8" y="78"/>
                    <a:pt x="0" y="42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9" y="26"/>
                    <a:pt x="65" y="17"/>
                    <a:pt x="65" y="17"/>
                  </a:cubicBezTo>
                  <a:cubicBezTo>
                    <a:pt x="65" y="17"/>
                    <a:pt x="70" y="2"/>
                    <a:pt x="86" y="1"/>
                  </a:cubicBezTo>
                  <a:cubicBezTo>
                    <a:pt x="102" y="0"/>
                    <a:pt x="118" y="1"/>
                    <a:pt x="131" y="3"/>
                  </a:cubicBezTo>
                  <a:cubicBezTo>
                    <a:pt x="131" y="3"/>
                    <a:pt x="132" y="3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3" y="3"/>
                    <a:pt x="133" y="3"/>
                  </a:cubicBezTo>
                  <a:cubicBezTo>
                    <a:pt x="152" y="6"/>
                    <a:pt x="167" y="10"/>
                    <a:pt x="169" y="12"/>
                  </a:cubicBezTo>
                  <a:cubicBezTo>
                    <a:pt x="170" y="12"/>
                    <a:pt x="170" y="13"/>
                    <a:pt x="170" y="13"/>
                  </a:cubicBezTo>
                  <a:cubicBezTo>
                    <a:pt x="170" y="13"/>
                    <a:pt x="170" y="13"/>
                    <a:pt x="170" y="13"/>
                  </a:cubicBezTo>
                  <a:cubicBezTo>
                    <a:pt x="171" y="22"/>
                    <a:pt x="171" y="26"/>
                    <a:pt x="171" y="26"/>
                  </a:cubicBezTo>
                  <a:cubicBezTo>
                    <a:pt x="171" y="26"/>
                    <a:pt x="184" y="32"/>
                    <a:pt x="197" y="31"/>
                  </a:cubicBezTo>
                  <a:cubicBezTo>
                    <a:pt x="198" y="31"/>
                    <a:pt x="199" y="31"/>
                    <a:pt x="201" y="32"/>
                  </a:cubicBezTo>
                  <a:cubicBezTo>
                    <a:pt x="216" y="35"/>
                    <a:pt x="247" y="62"/>
                    <a:pt x="251" y="105"/>
                  </a:cubicBezTo>
                  <a:cubicBezTo>
                    <a:pt x="252" y="117"/>
                    <a:pt x="254" y="133"/>
                    <a:pt x="255" y="151"/>
                  </a:cubicBezTo>
                  <a:cubicBezTo>
                    <a:pt x="256" y="164"/>
                    <a:pt x="257" y="178"/>
                    <a:pt x="259" y="192"/>
                  </a:cubicBezTo>
                  <a:cubicBezTo>
                    <a:pt x="260" y="207"/>
                    <a:pt x="261" y="221"/>
                    <a:pt x="262" y="234"/>
                  </a:cubicBezTo>
                  <a:cubicBezTo>
                    <a:pt x="263" y="246"/>
                    <a:pt x="263" y="258"/>
                    <a:pt x="264" y="266"/>
                  </a:cubicBezTo>
                  <a:cubicBezTo>
                    <a:pt x="264" y="266"/>
                    <a:pt x="264" y="266"/>
                    <a:pt x="264" y="266"/>
                  </a:cubicBezTo>
                  <a:cubicBezTo>
                    <a:pt x="264" y="272"/>
                    <a:pt x="265" y="277"/>
                    <a:pt x="265" y="27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19F10DD-B9D3-4B3A-8314-9802E27DC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2350" y="4359275"/>
              <a:ext cx="1382713" cy="1152525"/>
            </a:xfrm>
            <a:custGeom>
              <a:avLst/>
              <a:gdLst>
                <a:gd name="T0" fmla="*/ 227 w 241"/>
                <a:gd name="T1" fmla="*/ 194 h 201"/>
                <a:gd name="T2" fmla="*/ 104 w 241"/>
                <a:gd name="T3" fmla="*/ 200 h 201"/>
                <a:gd name="T4" fmla="*/ 23 w 241"/>
                <a:gd name="T5" fmla="*/ 199 h 201"/>
                <a:gd name="T6" fmla="*/ 38 w 241"/>
                <a:gd name="T7" fmla="*/ 83 h 201"/>
                <a:gd name="T8" fmla="*/ 94 w 241"/>
                <a:gd name="T9" fmla="*/ 4 h 201"/>
                <a:gd name="T10" fmla="*/ 94 w 241"/>
                <a:gd name="T11" fmla="*/ 4 h 201"/>
                <a:gd name="T12" fmla="*/ 106 w 241"/>
                <a:gd name="T13" fmla="*/ 1 h 201"/>
                <a:gd name="T14" fmla="*/ 143 w 241"/>
                <a:gd name="T15" fmla="*/ 57 h 201"/>
                <a:gd name="T16" fmla="*/ 95 w 241"/>
                <a:gd name="T17" fmla="*/ 120 h 201"/>
                <a:gd name="T18" fmla="*/ 76 w 241"/>
                <a:gd name="T19" fmla="*/ 141 h 201"/>
                <a:gd name="T20" fmla="*/ 97 w 241"/>
                <a:gd name="T21" fmla="*/ 141 h 201"/>
                <a:gd name="T22" fmla="*/ 239 w 241"/>
                <a:gd name="T23" fmla="*/ 164 h 201"/>
                <a:gd name="T24" fmla="*/ 227 w 241"/>
                <a:gd name="T25" fmla="*/ 19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01">
                  <a:moveTo>
                    <a:pt x="227" y="194"/>
                  </a:moveTo>
                  <a:cubicBezTo>
                    <a:pt x="224" y="194"/>
                    <a:pt x="160" y="198"/>
                    <a:pt x="104" y="200"/>
                  </a:cubicBezTo>
                  <a:cubicBezTo>
                    <a:pt x="66" y="201"/>
                    <a:pt x="32" y="201"/>
                    <a:pt x="23" y="199"/>
                  </a:cubicBezTo>
                  <a:cubicBezTo>
                    <a:pt x="0" y="193"/>
                    <a:pt x="5" y="167"/>
                    <a:pt x="38" y="83"/>
                  </a:cubicBezTo>
                  <a:cubicBezTo>
                    <a:pt x="59" y="29"/>
                    <a:pt x="80" y="10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101" y="0"/>
                    <a:pt x="106" y="1"/>
                    <a:pt x="106" y="1"/>
                  </a:cubicBezTo>
                  <a:cubicBezTo>
                    <a:pt x="123" y="0"/>
                    <a:pt x="145" y="42"/>
                    <a:pt x="143" y="57"/>
                  </a:cubicBezTo>
                  <a:cubicBezTo>
                    <a:pt x="142" y="66"/>
                    <a:pt x="115" y="98"/>
                    <a:pt x="95" y="120"/>
                  </a:cubicBezTo>
                  <a:cubicBezTo>
                    <a:pt x="85" y="132"/>
                    <a:pt x="76" y="141"/>
                    <a:pt x="76" y="141"/>
                  </a:cubicBezTo>
                  <a:cubicBezTo>
                    <a:pt x="76" y="141"/>
                    <a:pt x="85" y="141"/>
                    <a:pt x="97" y="141"/>
                  </a:cubicBezTo>
                  <a:cubicBezTo>
                    <a:pt x="139" y="142"/>
                    <a:pt x="228" y="145"/>
                    <a:pt x="239" y="164"/>
                  </a:cubicBezTo>
                  <a:cubicBezTo>
                    <a:pt x="241" y="169"/>
                    <a:pt x="233" y="194"/>
                    <a:pt x="227" y="194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5849D18F-42AB-4436-A00E-CCB48479C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4960938"/>
              <a:ext cx="333375" cy="750888"/>
            </a:xfrm>
            <a:custGeom>
              <a:avLst/>
              <a:gdLst>
                <a:gd name="T0" fmla="*/ 66 w 66"/>
                <a:gd name="T1" fmla="*/ 131 h 131"/>
                <a:gd name="T2" fmla="*/ 23 w 66"/>
                <a:gd name="T3" fmla="*/ 68 h 131"/>
                <a:gd name="T4" fmla="*/ 4 w 66"/>
                <a:gd name="T5" fmla="*/ 25 h 131"/>
                <a:gd name="T6" fmla="*/ 57 w 66"/>
                <a:gd name="T7" fmla="*/ 16 h 131"/>
                <a:gd name="T8" fmla="*/ 64 w 66"/>
                <a:gd name="T9" fmla="*/ 99 h 131"/>
                <a:gd name="T10" fmla="*/ 66 w 66"/>
                <a:gd name="T1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131">
                  <a:moveTo>
                    <a:pt x="66" y="131"/>
                  </a:moveTo>
                  <a:cubicBezTo>
                    <a:pt x="61" y="107"/>
                    <a:pt x="42" y="83"/>
                    <a:pt x="23" y="68"/>
                  </a:cubicBezTo>
                  <a:cubicBezTo>
                    <a:pt x="0" y="51"/>
                    <a:pt x="4" y="25"/>
                    <a:pt x="4" y="25"/>
                  </a:cubicBezTo>
                  <a:cubicBezTo>
                    <a:pt x="21" y="0"/>
                    <a:pt x="41" y="5"/>
                    <a:pt x="57" y="16"/>
                  </a:cubicBezTo>
                  <a:cubicBezTo>
                    <a:pt x="59" y="43"/>
                    <a:pt x="62" y="74"/>
                    <a:pt x="64" y="99"/>
                  </a:cubicBezTo>
                  <a:cubicBezTo>
                    <a:pt x="65" y="111"/>
                    <a:pt x="65" y="123"/>
                    <a:pt x="66" y="131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D8B039-3C85-439E-9B4E-0AE3B0227E37}"/>
                </a:ext>
              </a:extLst>
            </p:cNvPr>
            <p:cNvSpPr/>
            <p:nvPr/>
          </p:nvSpPr>
          <p:spPr>
            <a:xfrm rot="20364014">
              <a:off x="6924390" y="4583236"/>
              <a:ext cx="305126" cy="641501"/>
            </a:xfrm>
            <a:custGeom>
              <a:avLst/>
              <a:gdLst>
                <a:gd name="connsiteX0" fmla="*/ 793 w 453638"/>
                <a:gd name="connsiteY0" fmla="*/ 10752 h 953733"/>
                <a:gd name="connsiteX1" fmla="*/ 331787 w 453638"/>
                <a:gd name="connsiteY1" fmla="*/ 467952 h 953733"/>
                <a:gd name="connsiteX2" fmla="*/ 436562 w 453638"/>
                <a:gd name="connsiteY2" fmla="*/ 944202 h 953733"/>
                <a:gd name="connsiteX3" fmla="*/ 793 w 453638"/>
                <a:gd name="connsiteY3" fmla="*/ 10752 h 95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638" h="953733">
                  <a:moveTo>
                    <a:pt x="793" y="10752"/>
                  </a:moveTo>
                  <a:cubicBezTo>
                    <a:pt x="-16669" y="-68623"/>
                    <a:pt x="259159" y="312377"/>
                    <a:pt x="331787" y="467952"/>
                  </a:cubicBezTo>
                  <a:cubicBezTo>
                    <a:pt x="404415" y="623527"/>
                    <a:pt x="490934" y="1020005"/>
                    <a:pt x="436562" y="944202"/>
                  </a:cubicBezTo>
                  <a:cubicBezTo>
                    <a:pt x="382190" y="868399"/>
                    <a:pt x="18255" y="90127"/>
                    <a:pt x="793" y="107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9C6C3AB2-1F41-4F9F-A40A-34C6948A2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5838" y="4297363"/>
              <a:ext cx="1435100" cy="1168400"/>
            </a:xfrm>
            <a:custGeom>
              <a:avLst/>
              <a:gdLst>
                <a:gd name="T0" fmla="*/ 11 w 250"/>
                <a:gd name="T1" fmla="*/ 49 h 204"/>
                <a:gd name="T2" fmla="*/ 103 w 250"/>
                <a:gd name="T3" fmla="*/ 27 h 204"/>
                <a:gd name="T4" fmla="*/ 211 w 250"/>
                <a:gd name="T5" fmla="*/ 135 h 204"/>
                <a:gd name="T6" fmla="*/ 179 w 250"/>
                <a:gd name="T7" fmla="*/ 196 h 204"/>
                <a:gd name="T8" fmla="*/ 10 w 250"/>
                <a:gd name="T9" fmla="*/ 49 h 204"/>
                <a:gd name="T10" fmla="*/ 11 w 250"/>
                <a:gd name="T11" fmla="*/ 4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204">
                  <a:moveTo>
                    <a:pt x="11" y="49"/>
                  </a:moveTo>
                  <a:cubicBezTo>
                    <a:pt x="25" y="11"/>
                    <a:pt x="73" y="0"/>
                    <a:pt x="103" y="27"/>
                  </a:cubicBezTo>
                  <a:cubicBezTo>
                    <a:pt x="136" y="58"/>
                    <a:pt x="187" y="105"/>
                    <a:pt x="211" y="135"/>
                  </a:cubicBezTo>
                  <a:cubicBezTo>
                    <a:pt x="250" y="180"/>
                    <a:pt x="199" y="204"/>
                    <a:pt x="179" y="196"/>
                  </a:cubicBezTo>
                  <a:cubicBezTo>
                    <a:pt x="117" y="171"/>
                    <a:pt x="0" y="117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53D9C9B8-8241-4452-98F4-6F4696E02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809625" cy="1135063"/>
            </a:xfrm>
            <a:custGeom>
              <a:avLst/>
              <a:gdLst>
                <a:gd name="T0" fmla="*/ 138 w 141"/>
                <a:gd name="T1" fmla="*/ 142 h 198"/>
                <a:gd name="T2" fmla="*/ 136 w 141"/>
                <a:gd name="T3" fmla="*/ 150 h 198"/>
                <a:gd name="T4" fmla="*/ 134 w 141"/>
                <a:gd name="T5" fmla="*/ 170 h 198"/>
                <a:gd name="T6" fmla="*/ 128 w 141"/>
                <a:gd name="T7" fmla="*/ 178 h 198"/>
                <a:gd name="T8" fmla="*/ 125 w 141"/>
                <a:gd name="T9" fmla="*/ 179 h 198"/>
                <a:gd name="T10" fmla="*/ 115 w 141"/>
                <a:gd name="T11" fmla="*/ 178 h 198"/>
                <a:gd name="T12" fmla="*/ 109 w 141"/>
                <a:gd name="T13" fmla="*/ 198 h 198"/>
                <a:gd name="T14" fmla="*/ 108 w 141"/>
                <a:gd name="T15" fmla="*/ 197 h 198"/>
                <a:gd name="T16" fmla="*/ 71 w 141"/>
                <a:gd name="T17" fmla="*/ 188 h 198"/>
                <a:gd name="T18" fmla="*/ 71 w 141"/>
                <a:gd name="T19" fmla="*/ 188 h 198"/>
                <a:gd name="T20" fmla="*/ 70 w 141"/>
                <a:gd name="T21" fmla="*/ 188 h 198"/>
                <a:gd name="T22" fmla="*/ 25 w 141"/>
                <a:gd name="T23" fmla="*/ 186 h 198"/>
                <a:gd name="T24" fmla="*/ 26 w 141"/>
                <a:gd name="T25" fmla="*/ 157 h 198"/>
                <a:gd name="T26" fmla="*/ 19 w 141"/>
                <a:gd name="T27" fmla="*/ 125 h 198"/>
                <a:gd name="T28" fmla="*/ 9 w 141"/>
                <a:gd name="T29" fmla="*/ 99 h 198"/>
                <a:gd name="T30" fmla="*/ 0 w 141"/>
                <a:gd name="T31" fmla="*/ 72 h 198"/>
                <a:gd name="T32" fmla="*/ 34 w 141"/>
                <a:gd name="T33" fmla="*/ 18 h 198"/>
                <a:gd name="T34" fmla="*/ 57 w 141"/>
                <a:gd name="T35" fmla="*/ 7 h 198"/>
                <a:gd name="T36" fmla="*/ 76 w 141"/>
                <a:gd name="T37" fmla="*/ 0 h 198"/>
                <a:gd name="T38" fmla="*/ 92 w 141"/>
                <a:gd name="T39" fmla="*/ 9 h 198"/>
                <a:gd name="T40" fmla="*/ 112 w 141"/>
                <a:gd name="T41" fmla="*/ 11 h 198"/>
                <a:gd name="T42" fmla="*/ 124 w 141"/>
                <a:gd name="T43" fmla="*/ 24 h 198"/>
                <a:gd name="T44" fmla="*/ 134 w 141"/>
                <a:gd name="T45" fmla="*/ 37 h 198"/>
                <a:gd name="T46" fmla="*/ 134 w 141"/>
                <a:gd name="T47" fmla="*/ 38 h 198"/>
                <a:gd name="T48" fmla="*/ 134 w 141"/>
                <a:gd name="T49" fmla="*/ 38 h 198"/>
                <a:gd name="T50" fmla="*/ 133 w 141"/>
                <a:gd name="T51" fmla="*/ 39 h 198"/>
                <a:gd name="T52" fmla="*/ 132 w 141"/>
                <a:gd name="T53" fmla="*/ 41 h 198"/>
                <a:gd name="T54" fmla="*/ 131 w 141"/>
                <a:gd name="T55" fmla="*/ 42 h 198"/>
                <a:gd name="T56" fmla="*/ 130 w 141"/>
                <a:gd name="T57" fmla="*/ 42 h 198"/>
                <a:gd name="T58" fmla="*/ 129 w 141"/>
                <a:gd name="T59" fmla="*/ 43 h 198"/>
                <a:gd name="T60" fmla="*/ 129 w 141"/>
                <a:gd name="T61" fmla="*/ 43 h 198"/>
                <a:gd name="T62" fmla="*/ 138 w 141"/>
                <a:gd name="T63" fmla="*/ 90 h 198"/>
                <a:gd name="T64" fmla="*/ 139 w 141"/>
                <a:gd name="T65" fmla="*/ 113 h 198"/>
                <a:gd name="T66" fmla="*/ 138 w 141"/>
                <a:gd name="T67" fmla="*/ 142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1" h="198">
                  <a:moveTo>
                    <a:pt x="138" y="142"/>
                  </a:moveTo>
                  <a:cubicBezTo>
                    <a:pt x="138" y="145"/>
                    <a:pt x="137" y="147"/>
                    <a:pt x="136" y="150"/>
                  </a:cubicBezTo>
                  <a:cubicBezTo>
                    <a:pt x="136" y="151"/>
                    <a:pt x="135" y="166"/>
                    <a:pt x="134" y="170"/>
                  </a:cubicBezTo>
                  <a:cubicBezTo>
                    <a:pt x="134" y="172"/>
                    <a:pt x="132" y="177"/>
                    <a:pt x="128" y="178"/>
                  </a:cubicBezTo>
                  <a:cubicBezTo>
                    <a:pt x="127" y="179"/>
                    <a:pt x="126" y="179"/>
                    <a:pt x="125" y="179"/>
                  </a:cubicBezTo>
                  <a:cubicBezTo>
                    <a:pt x="118" y="178"/>
                    <a:pt x="115" y="178"/>
                    <a:pt x="115" y="178"/>
                  </a:cubicBezTo>
                  <a:cubicBezTo>
                    <a:pt x="115" y="178"/>
                    <a:pt x="108" y="189"/>
                    <a:pt x="109" y="198"/>
                  </a:cubicBezTo>
                  <a:cubicBezTo>
                    <a:pt x="109" y="198"/>
                    <a:pt x="109" y="197"/>
                    <a:pt x="108" y="197"/>
                  </a:cubicBezTo>
                  <a:cubicBezTo>
                    <a:pt x="106" y="195"/>
                    <a:pt x="91" y="191"/>
                    <a:pt x="71" y="188"/>
                  </a:cubicBezTo>
                  <a:cubicBezTo>
                    <a:pt x="71" y="188"/>
                    <a:pt x="71" y="188"/>
                    <a:pt x="71" y="188"/>
                  </a:cubicBezTo>
                  <a:cubicBezTo>
                    <a:pt x="71" y="188"/>
                    <a:pt x="70" y="188"/>
                    <a:pt x="70" y="188"/>
                  </a:cubicBezTo>
                  <a:cubicBezTo>
                    <a:pt x="57" y="186"/>
                    <a:pt x="41" y="185"/>
                    <a:pt x="25" y="186"/>
                  </a:cubicBezTo>
                  <a:cubicBezTo>
                    <a:pt x="25" y="186"/>
                    <a:pt x="27" y="173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9" y="43"/>
                    <a:pt x="139" y="82"/>
                    <a:pt x="138" y="90"/>
                  </a:cubicBezTo>
                  <a:cubicBezTo>
                    <a:pt x="138" y="97"/>
                    <a:pt x="137" y="106"/>
                    <a:pt x="139" y="113"/>
                  </a:cubicBezTo>
                  <a:cubicBezTo>
                    <a:pt x="141" y="118"/>
                    <a:pt x="141" y="129"/>
                    <a:pt x="138" y="142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104737AB-59A7-4247-842C-6F97799DA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900113"/>
            </a:xfrm>
            <a:custGeom>
              <a:avLst/>
              <a:gdLst>
                <a:gd name="T0" fmla="*/ 134 w 136"/>
                <a:gd name="T1" fmla="*/ 37 h 157"/>
                <a:gd name="T2" fmla="*/ 134 w 136"/>
                <a:gd name="T3" fmla="*/ 38 h 157"/>
                <a:gd name="T4" fmla="*/ 134 w 136"/>
                <a:gd name="T5" fmla="*/ 38 h 157"/>
                <a:gd name="T6" fmla="*/ 133 w 136"/>
                <a:gd name="T7" fmla="*/ 39 h 157"/>
                <a:gd name="T8" fmla="*/ 132 w 136"/>
                <a:gd name="T9" fmla="*/ 41 h 157"/>
                <a:gd name="T10" fmla="*/ 129 w 136"/>
                <a:gd name="T11" fmla="*/ 43 h 157"/>
                <a:gd name="T12" fmla="*/ 129 w 136"/>
                <a:gd name="T13" fmla="*/ 43 h 157"/>
                <a:gd name="T14" fmla="*/ 127 w 136"/>
                <a:gd name="T15" fmla="*/ 79 h 157"/>
                <a:gd name="T16" fmla="*/ 97 w 136"/>
                <a:gd name="T17" fmla="*/ 111 h 157"/>
                <a:gd name="T18" fmla="*/ 85 w 136"/>
                <a:gd name="T19" fmla="*/ 140 h 157"/>
                <a:gd name="T20" fmla="*/ 85 w 136"/>
                <a:gd name="T21" fmla="*/ 157 h 157"/>
                <a:gd name="T22" fmla="*/ 26 w 136"/>
                <a:gd name="T23" fmla="*/ 157 h 157"/>
                <a:gd name="T24" fmla="*/ 19 w 136"/>
                <a:gd name="T25" fmla="*/ 125 h 157"/>
                <a:gd name="T26" fmla="*/ 9 w 136"/>
                <a:gd name="T27" fmla="*/ 99 h 157"/>
                <a:gd name="T28" fmla="*/ 0 w 136"/>
                <a:gd name="T29" fmla="*/ 72 h 157"/>
                <a:gd name="T30" fmla="*/ 34 w 136"/>
                <a:gd name="T31" fmla="*/ 18 h 157"/>
                <a:gd name="T32" fmla="*/ 57 w 136"/>
                <a:gd name="T33" fmla="*/ 7 h 157"/>
                <a:gd name="T34" fmla="*/ 76 w 136"/>
                <a:gd name="T35" fmla="*/ 0 h 157"/>
                <a:gd name="T36" fmla="*/ 92 w 136"/>
                <a:gd name="T37" fmla="*/ 9 h 157"/>
                <a:gd name="T38" fmla="*/ 112 w 136"/>
                <a:gd name="T39" fmla="*/ 11 h 157"/>
                <a:gd name="T40" fmla="*/ 124 w 136"/>
                <a:gd name="T41" fmla="*/ 24 h 157"/>
                <a:gd name="T42" fmla="*/ 134 w 136"/>
                <a:gd name="T43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6" h="157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1" y="42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7" y="79"/>
                    <a:pt x="127" y="79"/>
                    <a:pt x="127" y="79"/>
                  </a:cubicBezTo>
                  <a:cubicBezTo>
                    <a:pt x="97" y="111"/>
                    <a:pt x="97" y="111"/>
                    <a:pt x="97" y="111"/>
                  </a:cubicBezTo>
                  <a:cubicBezTo>
                    <a:pt x="89" y="119"/>
                    <a:pt x="85" y="129"/>
                    <a:pt x="85" y="140"/>
                  </a:cubicBezTo>
                  <a:cubicBezTo>
                    <a:pt x="85" y="157"/>
                    <a:pt x="85" y="157"/>
                    <a:pt x="85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gradFill>
              <a:gsLst>
                <a:gs pos="75000">
                  <a:srgbClr val="F7BDBB"/>
                </a:gs>
                <a:gs pos="100000">
                  <a:srgbClr val="F7BDBB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A4EE508E-C139-4549-AD46-4E5E82F75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566738"/>
            </a:xfrm>
            <a:custGeom>
              <a:avLst/>
              <a:gdLst>
                <a:gd name="T0" fmla="*/ 134 w 136"/>
                <a:gd name="T1" fmla="*/ 37 h 99"/>
                <a:gd name="T2" fmla="*/ 134 w 136"/>
                <a:gd name="T3" fmla="*/ 38 h 99"/>
                <a:gd name="T4" fmla="*/ 134 w 136"/>
                <a:gd name="T5" fmla="*/ 38 h 99"/>
                <a:gd name="T6" fmla="*/ 133 w 136"/>
                <a:gd name="T7" fmla="*/ 39 h 99"/>
                <a:gd name="T8" fmla="*/ 132 w 136"/>
                <a:gd name="T9" fmla="*/ 41 h 99"/>
                <a:gd name="T10" fmla="*/ 131 w 136"/>
                <a:gd name="T11" fmla="*/ 42 h 99"/>
                <a:gd name="T12" fmla="*/ 130 w 136"/>
                <a:gd name="T13" fmla="*/ 42 h 99"/>
                <a:gd name="T14" fmla="*/ 129 w 136"/>
                <a:gd name="T15" fmla="*/ 43 h 99"/>
                <a:gd name="T16" fmla="*/ 129 w 136"/>
                <a:gd name="T17" fmla="*/ 43 h 99"/>
                <a:gd name="T18" fmla="*/ 72 w 136"/>
                <a:gd name="T19" fmla="*/ 96 h 99"/>
                <a:gd name="T20" fmla="*/ 70 w 136"/>
                <a:gd name="T21" fmla="*/ 99 h 99"/>
                <a:gd name="T22" fmla="*/ 9 w 136"/>
                <a:gd name="T23" fmla="*/ 99 h 99"/>
                <a:gd name="T24" fmla="*/ 0 w 136"/>
                <a:gd name="T25" fmla="*/ 72 h 99"/>
                <a:gd name="T26" fmla="*/ 34 w 136"/>
                <a:gd name="T27" fmla="*/ 18 h 99"/>
                <a:gd name="T28" fmla="*/ 57 w 136"/>
                <a:gd name="T29" fmla="*/ 7 h 99"/>
                <a:gd name="T30" fmla="*/ 76 w 136"/>
                <a:gd name="T31" fmla="*/ 0 h 99"/>
                <a:gd name="T32" fmla="*/ 92 w 136"/>
                <a:gd name="T33" fmla="*/ 9 h 99"/>
                <a:gd name="T34" fmla="*/ 112 w 136"/>
                <a:gd name="T35" fmla="*/ 11 h 99"/>
                <a:gd name="T36" fmla="*/ 124 w 136"/>
                <a:gd name="T37" fmla="*/ 24 h 99"/>
                <a:gd name="T38" fmla="*/ 134 w 136"/>
                <a:gd name="T39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99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4" y="45"/>
                    <a:pt x="107" y="51"/>
                    <a:pt x="72" y="96"/>
                  </a:cubicBezTo>
                  <a:cubicBezTo>
                    <a:pt x="72" y="97"/>
                    <a:pt x="71" y="98"/>
                    <a:pt x="70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solidFill>
              <a:srgbClr val="FA9F9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59F122DD-9773-48CA-B36A-41383E8FF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9675" y="3775075"/>
              <a:ext cx="68263" cy="92075"/>
            </a:xfrm>
            <a:custGeom>
              <a:avLst/>
              <a:gdLst>
                <a:gd name="T0" fmla="*/ 0 w 12"/>
                <a:gd name="T1" fmla="*/ 4 h 16"/>
                <a:gd name="T2" fmla="*/ 6 w 12"/>
                <a:gd name="T3" fmla="*/ 8 h 16"/>
                <a:gd name="T4" fmla="*/ 12 w 12"/>
                <a:gd name="T5" fmla="*/ 16 h 16"/>
                <a:gd name="T6" fmla="*/ 0 w 12"/>
                <a:gd name="T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0" y="4"/>
                  </a:moveTo>
                  <a:cubicBezTo>
                    <a:pt x="0" y="0"/>
                    <a:pt x="4" y="3"/>
                    <a:pt x="6" y="8"/>
                  </a:cubicBezTo>
                  <a:cubicBezTo>
                    <a:pt x="7" y="13"/>
                    <a:pt x="11" y="16"/>
                    <a:pt x="12" y="16"/>
                  </a:cubicBezTo>
                  <a:cubicBezTo>
                    <a:pt x="12" y="16"/>
                    <a:pt x="1" y="14"/>
                    <a:pt x="0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0FEF4D20-2077-46B3-889D-C36948145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3792538"/>
              <a:ext cx="131763" cy="360363"/>
            </a:xfrm>
            <a:custGeom>
              <a:avLst/>
              <a:gdLst>
                <a:gd name="T0" fmla="*/ 23 w 23"/>
                <a:gd name="T1" fmla="*/ 26 h 63"/>
                <a:gd name="T2" fmla="*/ 21 w 23"/>
                <a:gd name="T3" fmla="*/ 34 h 63"/>
                <a:gd name="T4" fmla="*/ 19 w 23"/>
                <a:gd name="T5" fmla="*/ 54 h 63"/>
                <a:gd name="T6" fmla="*/ 13 w 23"/>
                <a:gd name="T7" fmla="*/ 62 h 63"/>
                <a:gd name="T8" fmla="*/ 10 w 23"/>
                <a:gd name="T9" fmla="*/ 63 h 63"/>
                <a:gd name="T10" fmla="*/ 0 w 23"/>
                <a:gd name="T11" fmla="*/ 62 h 63"/>
                <a:gd name="T12" fmla="*/ 5 w 23"/>
                <a:gd name="T13" fmla="*/ 0 h 63"/>
                <a:gd name="T14" fmla="*/ 13 w 23"/>
                <a:gd name="T15" fmla="*/ 1 h 63"/>
                <a:gd name="T16" fmla="*/ 23 w 23"/>
                <a:gd name="T17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63">
                  <a:moveTo>
                    <a:pt x="23" y="26"/>
                  </a:moveTo>
                  <a:cubicBezTo>
                    <a:pt x="23" y="29"/>
                    <a:pt x="22" y="31"/>
                    <a:pt x="21" y="34"/>
                  </a:cubicBezTo>
                  <a:cubicBezTo>
                    <a:pt x="21" y="35"/>
                    <a:pt x="20" y="50"/>
                    <a:pt x="19" y="54"/>
                  </a:cubicBezTo>
                  <a:cubicBezTo>
                    <a:pt x="19" y="56"/>
                    <a:pt x="17" y="61"/>
                    <a:pt x="13" y="62"/>
                  </a:cubicBezTo>
                  <a:cubicBezTo>
                    <a:pt x="12" y="63"/>
                    <a:pt x="11" y="63"/>
                    <a:pt x="10" y="63"/>
                  </a:cubicBezTo>
                  <a:cubicBezTo>
                    <a:pt x="3" y="62"/>
                    <a:pt x="0" y="62"/>
                    <a:pt x="0" y="62"/>
                  </a:cubicBezTo>
                  <a:cubicBezTo>
                    <a:pt x="0" y="62"/>
                    <a:pt x="8" y="22"/>
                    <a:pt x="5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7" y="19"/>
                    <a:pt x="23" y="26"/>
                  </a:cubicBezTo>
                  <a:close/>
                </a:path>
              </a:pathLst>
            </a:custGeom>
            <a:solidFill>
              <a:srgbClr val="FA9F9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3E67FC6E-679C-4B7D-9F05-FF6856EDE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4010025"/>
              <a:ext cx="74613" cy="142875"/>
            </a:xfrm>
            <a:custGeom>
              <a:avLst/>
              <a:gdLst>
                <a:gd name="T0" fmla="*/ 13 w 13"/>
                <a:gd name="T1" fmla="*/ 24 h 25"/>
                <a:gd name="T2" fmla="*/ 10 w 13"/>
                <a:gd name="T3" fmla="*/ 25 h 25"/>
                <a:gd name="T4" fmla="*/ 0 w 13"/>
                <a:gd name="T5" fmla="*/ 24 h 25"/>
                <a:gd name="T6" fmla="*/ 4 w 13"/>
                <a:gd name="T7" fmla="*/ 0 h 25"/>
                <a:gd name="T8" fmla="*/ 13 w 13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5">
                  <a:moveTo>
                    <a:pt x="13" y="24"/>
                  </a:moveTo>
                  <a:cubicBezTo>
                    <a:pt x="12" y="25"/>
                    <a:pt x="11" y="25"/>
                    <a:pt x="10" y="25"/>
                  </a:cubicBezTo>
                  <a:cubicBezTo>
                    <a:pt x="3" y="24"/>
                    <a:pt x="0" y="24"/>
                    <a:pt x="0" y="2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9"/>
                    <a:pt x="9" y="18"/>
                    <a:pt x="13" y="24"/>
                  </a:cubicBezTo>
                  <a:close/>
                </a:path>
              </a:pathLst>
            </a:custGeom>
            <a:gradFill>
              <a:gsLst>
                <a:gs pos="0">
                  <a:srgbClr val="4BC3E2">
                    <a:alpha val="63000"/>
                  </a:srgbClr>
                </a:gs>
                <a:gs pos="51000">
                  <a:srgbClr val="4BC3E2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3E28299F-82DC-4BAC-A5BB-7B5EA5A95B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2350" y="3162300"/>
              <a:ext cx="1503363" cy="2624138"/>
            </a:xfrm>
            <a:custGeom>
              <a:avLst/>
              <a:gdLst>
                <a:gd name="T0" fmla="*/ 258 w 262"/>
                <a:gd name="T1" fmla="*/ 413 h 458"/>
                <a:gd name="T2" fmla="*/ 208 w 262"/>
                <a:gd name="T3" fmla="*/ 314 h 458"/>
                <a:gd name="T4" fmla="*/ 214 w 262"/>
                <a:gd name="T5" fmla="*/ 201 h 458"/>
                <a:gd name="T6" fmla="*/ 225 w 262"/>
                <a:gd name="T7" fmla="*/ 192 h 458"/>
                <a:gd name="T8" fmla="*/ 217 w 262"/>
                <a:gd name="T9" fmla="*/ 182 h 458"/>
                <a:gd name="T10" fmla="*/ 216 w 262"/>
                <a:gd name="T11" fmla="*/ 182 h 458"/>
                <a:gd name="T12" fmla="*/ 216 w 262"/>
                <a:gd name="T13" fmla="*/ 182 h 458"/>
                <a:gd name="T14" fmla="*/ 215 w 262"/>
                <a:gd name="T15" fmla="*/ 182 h 458"/>
                <a:gd name="T16" fmla="*/ 215 w 262"/>
                <a:gd name="T17" fmla="*/ 182 h 458"/>
                <a:gd name="T18" fmla="*/ 213 w 262"/>
                <a:gd name="T19" fmla="*/ 151 h 458"/>
                <a:gd name="T20" fmla="*/ 217 w 262"/>
                <a:gd name="T21" fmla="*/ 90 h 458"/>
                <a:gd name="T22" fmla="*/ 222 w 262"/>
                <a:gd name="T23" fmla="*/ 56 h 458"/>
                <a:gd name="T24" fmla="*/ 202 w 262"/>
                <a:gd name="T25" fmla="*/ 1 h 458"/>
                <a:gd name="T26" fmla="*/ 179 w 262"/>
                <a:gd name="T27" fmla="*/ 12 h 458"/>
                <a:gd name="T28" fmla="*/ 145 w 262"/>
                <a:gd name="T29" fmla="*/ 66 h 458"/>
                <a:gd name="T30" fmla="*/ 154 w 262"/>
                <a:gd name="T31" fmla="*/ 93 h 458"/>
                <a:gd name="T32" fmla="*/ 164 w 262"/>
                <a:gd name="T33" fmla="*/ 119 h 458"/>
                <a:gd name="T34" fmla="*/ 171 w 262"/>
                <a:gd name="T35" fmla="*/ 151 h 458"/>
                <a:gd name="T36" fmla="*/ 170 w 262"/>
                <a:gd name="T37" fmla="*/ 180 h 458"/>
                <a:gd name="T38" fmla="*/ 149 w 262"/>
                <a:gd name="T39" fmla="*/ 196 h 458"/>
                <a:gd name="T40" fmla="*/ 94 w 262"/>
                <a:gd name="T41" fmla="*/ 213 h 458"/>
                <a:gd name="T42" fmla="*/ 94 w 262"/>
                <a:gd name="T43" fmla="*/ 213 h 458"/>
                <a:gd name="T44" fmla="*/ 38 w 262"/>
                <a:gd name="T45" fmla="*/ 292 h 458"/>
                <a:gd name="T46" fmla="*/ 23 w 262"/>
                <a:gd name="T47" fmla="*/ 408 h 458"/>
                <a:gd name="T48" fmla="*/ 104 w 262"/>
                <a:gd name="T49" fmla="*/ 409 h 458"/>
                <a:gd name="T50" fmla="*/ 104 w 262"/>
                <a:gd name="T51" fmla="*/ 413 h 458"/>
                <a:gd name="T52" fmla="*/ 109 w 262"/>
                <a:gd name="T53" fmla="*/ 458 h 458"/>
                <a:gd name="T54" fmla="*/ 260 w 262"/>
                <a:gd name="T55" fmla="*/ 458 h 458"/>
                <a:gd name="T56" fmla="*/ 258 w 262"/>
                <a:gd name="T57" fmla="*/ 413 h 458"/>
                <a:gd name="T58" fmla="*/ 76 w 262"/>
                <a:gd name="T59" fmla="*/ 350 h 458"/>
                <a:gd name="T60" fmla="*/ 95 w 262"/>
                <a:gd name="T61" fmla="*/ 329 h 458"/>
                <a:gd name="T62" fmla="*/ 97 w 262"/>
                <a:gd name="T63" fmla="*/ 350 h 458"/>
                <a:gd name="T64" fmla="*/ 76 w 262"/>
                <a:gd name="T65" fmla="*/ 35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2" h="458">
                  <a:moveTo>
                    <a:pt x="258" y="413"/>
                  </a:moveTo>
                  <a:cubicBezTo>
                    <a:pt x="250" y="382"/>
                    <a:pt x="229" y="355"/>
                    <a:pt x="208" y="314"/>
                  </a:cubicBezTo>
                  <a:cubicBezTo>
                    <a:pt x="177" y="255"/>
                    <a:pt x="214" y="201"/>
                    <a:pt x="214" y="201"/>
                  </a:cubicBezTo>
                  <a:cubicBezTo>
                    <a:pt x="214" y="201"/>
                    <a:pt x="223" y="201"/>
                    <a:pt x="225" y="192"/>
                  </a:cubicBezTo>
                  <a:cubicBezTo>
                    <a:pt x="226" y="185"/>
                    <a:pt x="220" y="183"/>
                    <a:pt x="217" y="182"/>
                  </a:cubicBezTo>
                  <a:cubicBezTo>
                    <a:pt x="217" y="182"/>
                    <a:pt x="216" y="182"/>
                    <a:pt x="216" y="182"/>
                  </a:cubicBezTo>
                  <a:cubicBezTo>
                    <a:pt x="216" y="182"/>
                    <a:pt x="216" y="182"/>
                    <a:pt x="216" y="182"/>
                  </a:cubicBezTo>
                  <a:cubicBezTo>
                    <a:pt x="216" y="182"/>
                    <a:pt x="215" y="182"/>
                    <a:pt x="215" y="182"/>
                  </a:cubicBezTo>
                  <a:cubicBezTo>
                    <a:pt x="215" y="182"/>
                    <a:pt x="215" y="182"/>
                    <a:pt x="215" y="182"/>
                  </a:cubicBezTo>
                  <a:cubicBezTo>
                    <a:pt x="214" y="177"/>
                    <a:pt x="213" y="166"/>
                    <a:pt x="213" y="151"/>
                  </a:cubicBezTo>
                  <a:cubicBezTo>
                    <a:pt x="214" y="133"/>
                    <a:pt x="215" y="111"/>
                    <a:pt x="217" y="90"/>
                  </a:cubicBezTo>
                  <a:cubicBezTo>
                    <a:pt x="219" y="78"/>
                    <a:pt x="220" y="66"/>
                    <a:pt x="222" y="56"/>
                  </a:cubicBezTo>
                  <a:cubicBezTo>
                    <a:pt x="229" y="19"/>
                    <a:pt x="202" y="1"/>
                    <a:pt x="202" y="1"/>
                  </a:cubicBezTo>
                  <a:cubicBezTo>
                    <a:pt x="194" y="0"/>
                    <a:pt x="179" y="12"/>
                    <a:pt x="179" y="12"/>
                  </a:cubicBezTo>
                  <a:cubicBezTo>
                    <a:pt x="149" y="27"/>
                    <a:pt x="145" y="65"/>
                    <a:pt x="145" y="66"/>
                  </a:cubicBezTo>
                  <a:cubicBezTo>
                    <a:pt x="145" y="67"/>
                    <a:pt x="149" y="78"/>
                    <a:pt x="154" y="93"/>
                  </a:cubicBezTo>
                  <a:cubicBezTo>
                    <a:pt x="157" y="101"/>
                    <a:pt x="160" y="110"/>
                    <a:pt x="164" y="119"/>
                  </a:cubicBezTo>
                  <a:cubicBezTo>
                    <a:pt x="168" y="129"/>
                    <a:pt x="170" y="141"/>
                    <a:pt x="171" y="151"/>
                  </a:cubicBezTo>
                  <a:cubicBezTo>
                    <a:pt x="172" y="167"/>
                    <a:pt x="170" y="180"/>
                    <a:pt x="170" y="180"/>
                  </a:cubicBezTo>
                  <a:cubicBezTo>
                    <a:pt x="154" y="181"/>
                    <a:pt x="149" y="196"/>
                    <a:pt x="149" y="196"/>
                  </a:cubicBezTo>
                  <a:cubicBezTo>
                    <a:pt x="149" y="196"/>
                    <a:pt x="103" y="205"/>
                    <a:pt x="94" y="213"/>
                  </a:cubicBezTo>
                  <a:cubicBezTo>
                    <a:pt x="94" y="213"/>
                    <a:pt x="94" y="213"/>
                    <a:pt x="94" y="213"/>
                  </a:cubicBezTo>
                  <a:cubicBezTo>
                    <a:pt x="80" y="219"/>
                    <a:pt x="59" y="238"/>
                    <a:pt x="38" y="292"/>
                  </a:cubicBezTo>
                  <a:cubicBezTo>
                    <a:pt x="5" y="376"/>
                    <a:pt x="0" y="402"/>
                    <a:pt x="23" y="408"/>
                  </a:cubicBezTo>
                  <a:cubicBezTo>
                    <a:pt x="32" y="410"/>
                    <a:pt x="66" y="410"/>
                    <a:pt x="104" y="409"/>
                  </a:cubicBezTo>
                  <a:cubicBezTo>
                    <a:pt x="104" y="410"/>
                    <a:pt x="104" y="411"/>
                    <a:pt x="104" y="413"/>
                  </a:cubicBezTo>
                  <a:cubicBezTo>
                    <a:pt x="107" y="435"/>
                    <a:pt x="109" y="452"/>
                    <a:pt x="109" y="458"/>
                  </a:cubicBezTo>
                  <a:cubicBezTo>
                    <a:pt x="260" y="458"/>
                    <a:pt x="260" y="458"/>
                    <a:pt x="260" y="458"/>
                  </a:cubicBezTo>
                  <a:cubicBezTo>
                    <a:pt x="262" y="441"/>
                    <a:pt x="261" y="426"/>
                    <a:pt x="258" y="413"/>
                  </a:cubicBezTo>
                  <a:close/>
                  <a:moveTo>
                    <a:pt x="76" y="350"/>
                  </a:moveTo>
                  <a:cubicBezTo>
                    <a:pt x="76" y="350"/>
                    <a:pt x="85" y="341"/>
                    <a:pt x="95" y="329"/>
                  </a:cubicBezTo>
                  <a:cubicBezTo>
                    <a:pt x="96" y="336"/>
                    <a:pt x="97" y="343"/>
                    <a:pt x="97" y="350"/>
                  </a:cubicBezTo>
                  <a:cubicBezTo>
                    <a:pt x="85" y="350"/>
                    <a:pt x="76" y="350"/>
                    <a:pt x="76" y="35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1F1055DB-0FAF-42E9-A9D9-33EEEA5E5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2713" y="5167313"/>
              <a:ext cx="236538" cy="338138"/>
            </a:xfrm>
            <a:custGeom>
              <a:avLst/>
              <a:gdLst>
                <a:gd name="T0" fmla="*/ 13 w 41"/>
                <a:gd name="T1" fmla="*/ 0 h 59"/>
                <a:gd name="T2" fmla="*/ 41 w 41"/>
                <a:gd name="T3" fmla="*/ 59 h 59"/>
                <a:gd name="T4" fmla="*/ 34 w 41"/>
                <a:gd name="T5" fmla="*/ 0 h 59"/>
                <a:gd name="T6" fmla="*/ 13 w 41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9">
                  <a:moveTo>
                    <a:pt x="13" y="0"/>
                  </a:moveTo>
                  <a:cubicBezTo>
                    <a:pt x="13" y="0"/>
                    <a:pt x="0" y="45"/>
                    <a:pt x="41" y="59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829CF3">
                <a:alpha val="26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33DD8503-AB72-4432-BEC9-FC4887059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0" y="3625850"/>
              <a:ext cx="333375" cy="217488"/>
            </a:xfrm>
            <a:custGeom>
              <a:avLst/>
              <a:gdLst>
                <a:gd name="T0" fmla="*/ 57 w 58"/>
                <a:gd name="T1" fmla="*/ 4 h 38"/>
                <a:gd name="T2" fmla="*/ 57 w 58"/>
                <a:gd name="T3" fmla="*/ 8 h 38"/>
                <a:gd name="T4" fmla="*/ 53 w 58"/>
                <a:gd name="T5" fmla="*/ 18 h 38"/>
                <a:gd name="T6" fmla="*/ 47 w 58"/>
                <a:gd name="T7" fmla="*/ 24 h 38"/>
                <a:gd name="T8" fmla="*/ 46 w 58"/>
                <a:gd name="T9" fmla="*/ 22 h 38"/>
                <a:gd name="T10" fmla="*/ 47 w 58"/>
                <a:gd name="T11" fmla="*/ 21 h 38"/>
                <a:gd name="T12" fmla="*/ 53 w 58"/>
                <a:gd name="T13" fmla="*/ 8 h 38"/>
                <a:gd name="T14" fmla="*/ 46 w 58"/>
                <a:gd name="T15" fmla="*/ 11 h 38"/>
                <a:gd name="T16" fmla="*/ 17 w 58"/>
                <a:gd name="T17" fmla="*/ 23 h 38"/>
                <a:gd name="T18" fmla="*/ 5 w 58"/>
                <a:gd name="T19" fmla="*/ 37 h 38"/>
                <a:gd name="T20" fmla="*/ 0 w 58"/>
                <a:gd name="T21" fmla="*/ 35 h 38"/>
                <a:gd name="T22" fmla="*/ 15 w 58"/>
                <a:gd name="T23" fmla="*/ 20 h 38"/>
                <a:gd name="T24" fmla="*/ 46 w 58"/>
                <a:gd name="T25" fmla="*/ 7 h 38"/>
                <a:gd name="T26" fmla="*/ 52 w 58"/>
                <a:gd name="T27" fmla="*/ 4 h 38"/>
                <a:gd name="T28" fmla="*/ 46 w 58"/>
                <a:gd name="T29" fmla="*/ 2 h 38"/>
                <a:gd name="T30" fmla="*/ 46 w 58"/>
                <a:gd name="T31" fmla="*/ 0 h 38"/>
                <a:gd name="T32" fmla="*/ 53 w 58"/>
                <a:gd name="T33" fmla="*/ 1 h 38"/>
                <a:gd name="T34" fmla="*/ 57 w 58"/>
                <a:gd name="T35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" h="38">
                  <a:moveTo>
                    <a:pt x="57" y="4"/>
                  </a:move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6" y="12"/>
                    <a:pt x="53" y="18"/>
                  </a:cubicBezTo>
                  <a:cubicBezTo>
                    <a:pt x="51" y="23"/>
                    <a:pt x="48" y="24"/>
                    <a:pt x="47" y="24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4" y="20"/>
                    <a:pt x="53" y="8"/>
                    <a:pt x="53" y="8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7" y="35"/>
                    <a:pt x="5" y="37"/>
                  </a:cubicBezTo>
                  <a:cubicBezTo>
                    <a:pt x="3" y="38"/>
                    <a:pt x="0" y="38"/>
                    <a:pt x="0" y="35"/>
                  </a:cubicBezTo>
                  <a:cubicBezTo>
                    <a:pt x="0" y="33"/>
                    <a:pt x="15" y="20"/>
                    <a:pt x="15" y="2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6" y="2"/>
                    <a:pt x="46" y="1"/>
                    <a:pt x="46" y="0"/>
                  </a:cubicBezTo>
                  <a:cubicBezTo>
                    <a:pt x="48" y="0"/>
                    <a:pt x="50" y="1"/>
                    <a:pt x="53" y="1"/>
                  </a:cubicBezTo>
                  <a:cubicBezTo>
                    <a:pt x="58" y="2"/>
                    <a:pt x="57" y="4"/>
                    <a:pt x="57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734A953-9B6C-444B-B25F-6DF0B880B296}"/>
                </a:ext>
              </a:extLst>
            </p:cNvPr>
            <p:cNvSpPr/>
            <p:nvPr/>
          </p:nvSpPr>
          <p:spPr>
            <a:xfrm>
              <a:off x="6538394" y="3930239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981B24C-CD45-4505-87DD-EBA799A608A0}"/>
                </a:ext>
              </a:extLst>
            </p:cNvPr>
            <p:cNvSpPr/>
            <p:nvPr/>
          </p:nvSpPr>
          <p:spPr>
            <a:xfrm>
              <a:off x="6586362" y="3924595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5F849CF-BB96-4670-91B9-CF85441BB33B}"/>
                </a:ext>
              </a:extLst>
            </p:cNvPr>
            <p:cNvSpPr/>
            <p:nvPr/>
          </p:nvSpPr>
          <p:spPr>
            <a:xfrm>
              <a:off x="5832786" y="4279895"/>
              <a:ext cx="465015" cy="55559"/>
            </a:xfrm>
            <a:custGeom>
              <a:avLst/>
              <a:gdLst>
                <a:gd name="connsiteX0" fmla="*/ 456889 w 465015"/>
                <a:gd name="connsiteY0" fmla="*/ 50805 h 55559"/>
                <a:gd name="connsiteX1" fmla="*/ 2864 w 465015"/>
                <a:gd name="connsiteY1" fmla="*/ 5 h 55559"/>
                <a:gd name="connsiteX2" fmla="*/ 272739 w 465015"/>
                <a:gd name="connsiteY2" fmla="*/ 47630 h 55559"/>
                <a:gd name="connsiteX3" fmla="*/ 456889 w 465015"/>
                <a:gd name="connsiteY3" fmla="*/ 50805 h 5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015" h="55559">
                  <a:moveTo>
                    <a:pt x="456889" y="50805"/>
                  </a:moveTo>
                  <a:cubicBezTo>
                    <a:pt x="411910" y="42867"/>
                    <a:pt x="33556" y="534"/>
                    <a:pt x="2864" y="5"/>
                  </a:cubicBezTo>
                  <a:cubicBezTo>
                    <a:pt x="-27828" y="-524"/>
                    <a:pt x="196539" y="39163"/>
                    <a:pt x="272739" y="47630"/>
                  </a:cubicBezTo>
                  <a:cubicBezTo>
                    <a:pt x="348939" y="56097"/>
                    <a:pt x="501868" y="58743"/>
                    <a:pt x="456889" y="508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64F8879-D01A-46C0-82F4-C2574F518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850123" y="4523857"/>
            <a:ext cx="1594605" cy="923496"/>
            <a:chOff x="9700605" y="4157408"/>
            <a:chExt cx="1729395" cy="923496"/>
          </a:xfrm>
        </p:grpSpPr>
        <p:sp>
          <p:nvSpPr>
            <p:cNvPr id="331" name="TextBox 330">
              <a:extLst>
                <a:ext uri="{FF2B5EF4-FFF2-40B4-BE49-F238E27FC236}">
                  <a16:creationId xmlns:a16="http://schemas.microsoft.com/office/drawing/2014/main" id="{62109C55-9EBC-4778-80D4-D55D22307915}"/>
                </a:ext>
              </a:extLst>
            </p:cNvPr>
            <p:cNvSpPr txBox="1"/>
            <p:nvPr/>
          </p:nvSpPr>
          <p:spPr>
            <a:xfrm>
              <a:off x="9700605" y="4157408"/>
              <a:ext cx="1729395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rgbClr val="00206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Model Inference</a:t>
              </a:r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779BDC05-BA31-44EF-B695-331F1F3CEBCA}"/>
                </a:ext>
              </a:extLst>
            </p:cNvPr>
            <p:cNvSpPr/>
            <p:nvPr/>
          </p:nvSpPr>
          <p:spPr>
            <a:xfrm>
              <a:off x="9700606" y="4588461"/>
              <a:ext cx="1729394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i="1" dirty="0">
                  <a:solidFill>
                    <a:srgbClr val="002060"/>
                  </a:solidFill>
                  <a:latin typeface="+mj-lt"/>
                  <a:cs typeface="Segoe UI" panose="020B0502040204020203" pitchFamily="34" charset="0"/>
                </a:rPr>
                <a:t>Running inference on a 4090 RTX GPU</a:t>
              </a: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46969EBC-E8D3-4914-9A82-8E88F816E77E}"/>
              </a:ext>
            </a:extLst>
          </p:cNvPr>
          <p:cNvSpPr/>
          <p:nvPr/>
        </p:nvSpPr>
        <p:spPr>
          <a:xfrm>
            <a:off x="4297327" y="5850468"/>
            <a:ext cx="3597344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Learnings </a:t>
            </a:r>
            <a:endParaRPr lang="en-US" sz="2400" dirty="0">
              <a:solidFill>
                <a:srgbClr val="002060"/>
              </a:solidFill>
            </a:endParaRPr>
          </a:p>
        </p:txBody>
      </p:sp>
      <p:pic>
        <p:nvPicPr>
          <p:cNvPr id="1028" name="Picture 4" descr="Visual Studio Code and VS Code icons and names usage guidelines">
            <a:extLst>
              <a:ext uri="{FF2B5EF4-FFF2-40B4-BE49-F238E27FC236}">
                <a16:creationId xmlns:a16="http://schemas.microsoft.com/office/drawing/2014/main" id="{CC72AA09-307E-9690-325F-6B15EBE3C2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595" y="4194176"/>
            <a:ext cx="1311275" cy="131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eepseek Icons, Logos, Symbols – Free Download PNG, SVG">
            <a:extLst>
              <a:ext uri="{FF2B5EF4-FFF2-40B4-BE49-F238E27FC236}">
                <a16:creationId xmlns:a16="http://schemas.microsoft.com/office/drawing/2014/main" id="{4129A88E-0DD8-11AA-DF13-34EFE8298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381" y="2079204"/>
            <a:ext cx="1301750" cy="130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pi - Free computer icons">
            <a:extLst>
              <a:ext uri="{FF2B5EF4-FFF2-40B4-BE49-F238E27FC236}">
                <a16:creationId xmlns:a16="http://schemas.microsoft.com/office/drawing/2014/main" id="{0C6FE42B-A455-D2BF-8BBB-5D258254B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933" y="1455902"/>
            <a:ext cx="1415882" cy="1415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The Product Thinking Playbook">
            <a:extLst>
              <a:ext uri="{FF2B5EF4-FFF2-40B4-BE49-F238E27FC236}">
                <a16:creationId xmlns:a16="http://schemas.microsoft.com/office/drawing/2014/main" id="{8AD9741E-D22D-DB8F-7DD2-9A9B87C6A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584" y="2091777"/>
            <a:ext cx="1933991" cy="1415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Inference - Free computer icons">
            <a:extLst>
              <a:ext uri="{FF2B5EF4-FFF2-40B4-BE49-F238E27FC236}">
                <a16:creationId xmlns:a16="http://schemas.microsoft.com/office/drawing/2014/main" id="{2DAC0F79-C440-9443-CFE7-F84004B98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093" y="4196059"/>
            <a:ext cx="1574231" cy="157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736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60FDD35-E8CF-B1AA-B22C-0615ADDD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808" y="385330"/>
            <a:ext cx="6866312" cy="3862299"/>
          </a:xfrm>
          <a:prstGeom prst="rect">
            <a:avLst/>
          </a:prstGeom>
        </p:spPr>
      </p:pic>
      <p:sp>
        <p:nvSpPr>
          <p:cNvPr id="11" name="Freeform 4">
            <a:extLst>
              <a:ext uri="{FF2B5EF4-FFF2-40B4-BE49-F238E27FC236}">
                <a16:creationId xmlns:a16="http://schemas.microsoft.com/office/drawing/2014/main" id="{6A81FD91-3E69-B010-E8DC-3940B7970F71}"/>
              </a:ext>
            </a:extLst>
          </p:cNvPr>
          <p:cNvSpPr/>
          <p:nvPr/>
        </p:nvSpPr>
        <p:spPr>
          <a:xfrm>
            <a:off x="1" y="802684"/>
            <a:ext cx="4765964" cy="2721906"/>
          </a:xfrm>
          <a:custGeom>
            <a:avLst/>
            <a:gdLst/>
            <a:ahLst/>
            <a:cxnLst/>
            <a:rect l="l" t="t" r="r" b="b"/>
            <a:pathLst>
              <a:path w="18288000" h="7338060">
                <a:moveTo>
                  <a:pt x="0" y="0"/>
                </a:moveTo>
                <a:lnTo>
                  <a:pt x="18288000" y="0"/>
                </a:lnTo>
                <a:lnTo>
                  <a:pt x="18288000" y="7338060"/>
                </a:lnTo>
                <a:lnTo>
                  <a:pt x="0" y="73380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F8B9713-CEF9-52A4-5B25-A23047AC92EB}"/>
              </a:ext>
            </a:extLst>
          </p:cNvPr>
          <p:cNvCxnSpPr>
            <a:cxnSpLocks/>
          </p:cNvCxnSpPr>
          <p:nvPr/>
        </p:nvCxnSpPr>
        <p:spPr>
          <a:xfrm>
            <a:off x="4583084" y="2316480"/>
            <a:ext cx="5597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453B5CE6-DBDD-D1BD-17FC-9978390A3A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2735317"/>
              </p:ext>
            </p:extLst>
          </p:nvPr>
        </p:nvGraphicFramePr>
        <p:xfrm>
          <a:off x="1488902" y="4510996"/>
          <a:ext cx="9378604" cy="1884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9302">
                  <a:extLst>
                    <a:ext uri="{9D8B030D-6E8A-4147-A177-3AD203B41FA5}">
                      <a16:colId xmlns:a16="http://schemas.microsoft.com/office/drawing/2014/main" val="3506196435"/>
                    </a:ext>
                  </a:extLst>
                </a:gridCol>
                <a:gridCol w="4689302">
                  <a:extLst>
                    <a:ext uri="{9D8B030D-6E8A-4147-A177-3AD203B41FA5}">
                      <a16:colId xmlns:a16="http://schemas.microsoft.com/office/drawing/2014/main" val="1749949764"/>
                    </a:ext>
                  </a:extLst>
                </a:gridCol>
              </a:tblGrid>
              <a:tr h="471065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Old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Revised Design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9963808"/>
                  </a:ext>
                </a:extLst>
              </a:tr>
              <a:tr h="471065">
                <a:tc>
                  <a:txBody>
                    <a:bodyPr/>
                    <a:lstStyle/>
                    <a:p>
                      <a:r>
                        <a:rPr lang="en-IN" dirty="0"/>
                        <a:t>Use </a:t>
                      </a:r>
                      <a:r>
                        <a:rPr lang="en-IN" dirty="0" err="1"/>
                        <a:t>Ollama</a:t>
                      </a:r>
                      <a:r>
                        <a:rPr lang="en-IN" dirty="0"/>
                        <a:t> in order to run the model locally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Removed the usage of </a:t>
                      </a:r>
                      <a:r>
                        <a:rPr lang="en-IN" dirty="0" err="1"/>
                        <a:t>Ollama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439641"/>
                  </a:ext>
                </a:extLst>
              </a:tr>
              <a:tr h="471065">
                <a:tc>
                  <a:txBody>
                    <a:bodyPr/>
                    <a:lstStyle/>
                    <a:p>
                      <a:r>
                        <a:rPr lang="en-IN" dirty="0"/>
                        <a:t>No usage of Fast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Fast API is being used for faster retrieval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89122"/>
                  </a:ext>
                </a:extLst>
              </a:tr>
              <a:tr h="471065">
                <a:tc>
                  <a:txBody>
                    <a:bodyPr/>
                    <a:lstStyle/>
                    <a:p>
                      <a:r>
                        <a:rPr lang="en-IN" dirty="0"/>
                        <a:t>No explicit mention of endpoints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Detailed routing provided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018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1830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8336C4B5-E15C-4086-8FF8-C33A07373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resources slide 7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5264A13-2CF6-4653-9A8E-AE29B6F25F8E}"/>
              </a:ext>
            </a:extLst>
          </p:cNvPr>
          <p:cNvSpPr txBox="1"/>
          <p:nvPr/>
        </p:nvSpPr>
        <p:spPr>
          <a:xfrm>
            <a:off x="2804573" y="736186"/>
            <a:ext cx="9772304" cy="115974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4000"/>
              </a:lnSpc>
            </a:pPr>
            <a:r>
              <a:rPr lang="en-US" sz="3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Delivered what we promised 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6D12FB3-2E0E-4392-B30A-8FABD559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12700" y="1794009"/>
            <a:ext cx="12204700" cy="2514602"/>
            <a:chOff x="-12700" y="2162907"/>
            <a:chExt cx="12204700" cy="2514602"/>
          </a:xfrm>
        </p:grpSpPr>
        <p:pic>
          <p:nvPicPr>
            <p:cNvPr id="2" name="Picture 1" descr="A group of people sitting at a desk&#10;">
              <a:extLst>
                <a:ext uri="{FF2B5EF4-FFF2-40B4-BE49-F238E27FC236}">
                  <a16:creationId xmlns:a16="http://schemas.microsoft.com/office/drawing/2014/main" id="{2D62790E-5C31-4474-BE12-F50234A0C7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04"/>
            <a:stretch/>
          </p:blipFill>
          <p:spPr>
            <a:xfrm>
              <a:off x="-12700" y="2162908"/>
              <a:ext cx="12192000" cy="2514601"/>
            </a:xfrm>
            <a:prstGeom prst="rect">
              <a:avLst/>
            </a:prstGeom>
          </p:spPr>
        </p:pic>
        <p:sp>
          <p:nvSpPr>
            <p:cNvPr id="3" name="Rectangle 2" descr="This is an image of a desk with laptop computers and people working.">
              <a:extLst>
                <a:ext uri="{FF2B5EF4-FFF2-40B4-BE49-F238E27FC236}">
                  <a16:creationId xmlns:a16="http://schemas.microsoft.com/office/drawing/2014/main" id="{53AEFB1F-87BB-40C6-9BC7-E1CE0AC0AC1B}"/>
                </a:ext>
              </a:extLst>
            </p:cNvPr>
            <p:cNvSpPr/>
            <p:nvPr/>
          </p:nvSpPr>
          <p:spPr>
            <a:xfrm>
              <a:off x="0" y="2162907"/>
              <a:ext cx="12192000" cy="2514601"/>
            </a:xfrm>
            <a:prstGeom prst="rect">
              <a:avLst/>
            </a:prstGeom>
            <a:gradFill>
              <a:gsLst>
                <a:gs pos="1000">
                  <a:srgbClr val="7CEFD8">
                    <a:alpha val="79000"/>
                  </a:srgbClr>
                </a:gs>
                <a:gs pos="61000">
                  <a:srgbClr val="6672E4">
                    <a:alpha val="84000"/>
                  </a:srgbClr>
                </a:gs>
                <a:gs pos="98000">
                  <a:srgbClr val="882BE5">
                    <a:alpha val="66000"/>
                  </a:srgbClr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CFBA714-94A9-4CEA-9D73-2E90A898B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52826" y="2694293"/>
              <a:ext cx="1431828" cy="1431827"/>
            </a:xfrm>
            <a:prstGeom prst="ellipse">
              <a:avLst/>
            </a:prstGeom>
            <a:solidFill>
              <a:schemeClr val="bg1">
                <a:alpha val="19000"/>
              </a:schemeClr>
            </a:solidFill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EB48CA9-382A-48A4-B5F2-BBE91C08FD62}"/>
                </a:ext>
              </a:extLst>
            </p:cNvPr>
            <p:cNvSpPr/>
            <p:nvPr/>
          </p:nvSpPr>
          <p:spPr>
            <a:xfrm>
              <a:off x="1737814" y="3936470"/>
              <a:ext cx="239688" cy="239688"/>
            </a:xfrm>
            <a:prstGeom prst="ellipse">
              <a:avLst/>
            </a:prstGeom>
            <a:solidFill>
              <a:srgbClr val="8335E5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20BBE89-8E4D-448A-8F53-F45437DD24BB}"/>
                </a:ext>
              </a:extLst>
            </p:cNvPr>
            <p:cNvSpPr/>
            <p:nvPr/>
          </p:nvSpPr>
          <p:spPr>
            <a:xfrm>
              <a:off x="1782422" y="3981078"/>
              <a:ext cx="150473" cy="150473"/>
            </a:xfrm>
            <a:prstGeom prst="ellipse">
              <a:avLst/>
            </a:prstGeom>
            <a:solidFill>
              <a:srgbClr val="8335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02C732-8960-4820-B185-F087E030DAAA}"/>
                </a:ext>
              </a:extLst>
            </p:cNvPr>
            <p:cNvSpPr txBox="1"/>
            <p:nvPr/>
          </p:nvSpPr>
          <p:spPr>
            <a:xfrm>
              <a:off x="1120701" y="3189004"/>
              <a:ext cx="896079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+mj-lt"/>
                </a:rPr>
                <a:t>100%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B02FFA3-53E3-4FFD-922C-CCB9EFEA5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845077" y="2719313"/>
              <a:ext cx="1431828" cy="1431826"/>
            </a:xfrm>
            <a:prstGeom prst="ellipse">
              <a:avLst/>
            </a:prstGeom>
            <a:solidFill>
              <a:schemeClr val="bg1">
                <a:alpha val="19000"/>
              </a:schemeClr>
            </a:solidFill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EB5F512-613A-44CC-ACE3-5B63ACC24F3F}"/>
                </a:ext>
              </a:extLst>
            </p:cNvPr>
            <p:cNvSpPr/>
            <p:nvPr/>
          </p:nvSpPr>
          <p:spPr>
            <a:xfrm>
              <a:off x="5016340" y="2881739"/>
              <a:ext cx="239688" cy="239688"/>
            </a:xfrm>
            <a:prstGeom prst="ellipse">
              <a:avLst/>
            </a:prstGeom>
            <a:solidFill>
              <a:srgbClr val="8335E5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DD030F3-5250-4104-9D3A-3BDB421469D0}"/>
                </a:ext>
              </a:extLst>
            </p:cNvPr>
            <p:cNvSpPr/>
            <p:nvPr/>
          </p:nvSpPr>
          <p:spPr>
            <a:xfrm>
              <a:off x="5060947" y="2926346"/>
              <a:ext cx="150473" cy="150473"/>
            </a:xfrm>
            <a:prstGeom prst="ellipse">
              <a:avLst/>
            </a:prstGeom>
            <a:solidFill>
              <a:srgbClr val="8335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CC8C601-FB40-4573-87B3-B1126A610542}"/>
                </a:ext>
              </a:extLst>
            </p:cNvPr>
            <p:cNvSpPr txBox="1"/>
            <p:nvPr/>
          </p:nvSpPr>
          <p:spPr>
            <a:xfrm>
              <a:off x="4112952" y="3189005"/>
              <a:ext cx="896079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+mj-lt"/>
                </a:rPr>
                <a:t>100%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9AA6EBCD-B27A-4FC4-87A8-ED6638C5545A}"/>
                </a:ext>
              </a:extLst>
            </p:cNvPr>
            <p:cNvSpPr/>
            <p:nvPr/>
          </p:nvSpPr>
          <p:spPr>
            <a:xfrm>
              <a:off x="6798890" y="2719313"/>
              <a:ext cx="1431828" cy="1431826"/>
            </a:xfrm>
            <a:prstGeom prst="ellipse">
              <a:avLst/>
            </a:prstGeom>
            <a:solidFill>
              <a:schemeClr val="bg1">
                <a:alpha val="19000"/>
              </a:schemeClr>
            </a:solidFill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63F2913C-4436-40AC-9048-54405BD23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798890" y="2719313"/>
              <a:ext cx="1431827" cy="1431826"/>
            </a:xfrm>
            <a:prstGeom prst="arc">
              <a:avLst>
                <a:gd name="adj1" fmla="val 16200000"/>
                <a:gd name="adj2" fmla="val 755116"/>
              </a:avLst>
            </a:prstGeom>
            <a:ln w="38100">
              <a:gradFill>
                <a:gsLst>
                  <a:gs pos="0">
                    <a:srgbClr val="7BEBD8"/>
                  </a:gs>
                  <a:gs pos="8000">
                    <a:srgbClr val="6B8DE1"/>
                  </a:gs>
                  <a:gs pos="100000">
                    <a:srgbClr val="8335E5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9703755-0B67-41E7-B72A-5A3A54730479}"/>
                </a:ext>
              </a:extLst>
            </p:cNvPr>
            <p:cNvSpPr/>
            <p:nvPr/>
          </p:nvSpPr>
          <p:spPr>
            <a:xfrm>
              <a:off x="8110117" y="3485949"/>
              <a:ext cx="239688" cy="239688"/>
            </a:xfrm>
            <a:prstGeom prst="ellipse">
              <a:avLst/>
            </a:prstGeom>
            <a:solidFill>
              <a:srgbClr val="8335E5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668F955-7C8C-4C69-AA19-CD562C2DFDCC}"/>
                </a:ext>
              </a:extLst>
            </p:cNvPr>
            <p:cNvSpPr/>
            <p:nvPr/>
          </p:nvSpPr>
          <p:spPr>
            <a:xfrm>
              <a:off x="8154725" y="3530557"/>
              <a:ext cx="150473" cy="150473"/>
            </a:xfrm>
            <a:prstGeom prst="ellipse">
              <a:avLst/>
            </a:prstGeom>
            <a:solidFill>
              <a:srgbClr val="8335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C436978-7B84-4F27-8A32-574050B29AD0}"/>
                </a:ext>
              </a:extLst>
            </p:cNvPr>
            <p:cNvSpPr txBox="1"/>
            <p:nvPr/>
          </p:nvSpPr>
          <p:spPr>
            <a:xfrm>
              <a:off x="7126308" y="3189005"/>
              <a:ext cx="896079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+mj-lt"/>
                </a:rPr>
                <a:t>100%</a:t>
              </a: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5E89B9B-4C47-402B-9C75-47765E1F7593}"/>
                </a:ext>
              </a:extLst>
            </p:cNvPr>
            <p:cNvGrpSpPr/>
            <p:nvPr/>
          </p:nvGrpSpPr>
          <p:grpSpPr>
            <a:xfrm>
              <a:off x="9871788" y="2706779"/>
              <a:ext cx="1431828" cy="1456895"/>
              <a:chOff x="7168469" y="2677815"/>
              <a:chExt cx="1431828" cy="1456895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2C4BAC1-CFE0-4BB6-AB1E-3D97B9D3C37C}"/>
                  </a:ext>
                </a:extLst>
              </p:cNvPr>
              <p:cNvGrpSpPr/>
              <p:nvPr/>
            </p:nvGrpSpPr>
            <p:grpSpPr>
              <a:xfrm>
                <a:off x="7168469" y="2677815"/>
                <a:ext cx="1431828" cy="1456895"/>
                <a:chOff x="7168469" y="2677815"/>
                <a:chExt cx="1431828" cy="1456895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52EBF013-87F7-4305-9CC9-737BE16F0D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>
                <a:xfrm>
                  <a:off x="7168469" y="2702884"/>
                  <a:ext cx="1431828" cy="1431826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4" name="Arc 53">
                  <a:extLst>
                    <a:ext uri="{FF2B5EF4-FFF2-40B4-BE49-F238E27FC236}">
                      <a16:creationId xmlns:a16="http://schemas.microsoft.com/office/drawing/2014/main" id="{2CC348C5-CD52-4041-A9DC-8F47C9D04352}"/>
                    </a:ext>
                  </a:extLst>
                </p:cNvPr>
                <p:cNvSpPr/>
                <p:nvPr/>
              </p:nvSpPr>
              <p:spPr>
                <a:xfrm>
                  <a:off x="7168469" y="2702884"/>
                  <a:ext cx="1431827" cy="1431826"/>
                </a:xfrm>
                <a:prstGeom prst="arc">
                  <a:avLst>
                    <a:gd name="adj1" fmla="val 16200000"/>
                    <a:gd name="adj2" fmla="val 17724961"/>
                  </a:avLst>
                </a:prstGeom>
                <a:ln w="38100">
                  <a:gradFill>
                    <a:gsLst>
                      <a:gs pos="0">
                        <a:srgbClr val="7BEBD8"/>
                      </a:gs>
                      <a:gs pos="8000">
                        <a:srgbClr val="6B8DE1"/>
                      </a:gs>
                      <a:gs pos="100000">
                        <a:srgbClr val="8335E5"/>
                      </a:gs>
                    </a:gsLst>
                    <a:lin ang="5400000" scaled="1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083CA45F-7535-4D5F-A010-B7B38ED57BC7}"/>
                    </a:ext>
                  </a:extLst>
                </p:cNvPr>
                <p:cNvSpPr/>
                <p:nvPr/>
              </p:nvSpPr>
              <p:spPr>
                <a:xfrm>
                  <a:off x="8095353" y="2677815"/>
                  <a:ext cx="239688" cy="239687"/>
                </a:xfrm>
                <a:prstGeom prst="ellipse">
                  <a:avLst/>
                </a:prstGeom>
                <a:solidFill>
                  <a:srgbClr val="8335E5">
                    <a:alpha val="3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43FCBFAE-6E88-440A-ACEC-41E289885112}"/>
                    </a:ext>
                  </a:extLst>
                </p:cNvPr>
                <p:cNvSpPr/>
                <p:nvPr/>
              </p:nvSpPr>
              <p:spPr>
                <a:xfrm>
                  <a:off x="8139961" y="2722422"/>
                  <a:ext cx="150473" cy="150473"/>
                </a:xfrm>
                <a:prstGeom prst="ellipse">
                  <a:avLst/>
                </a:prstGeom>
                <a:solidFill>
                  <a:srgbClr val="8335E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38F4B3FC-E555-4F37-BC12-4940EF773A7E}"/>
                  </a:ext>
                </a:extLst>
              </p:cNvPr>
              <p:cNvSpPr txBox="1"/>
              <p:nvPr/>
            </p:nvSpPr>
            <p:spPr>
              <a:xfrm>
                <a:off x="7436344" y="3160041"/>
                <a:ext cx="896079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bg1"/>
                    </a:solidFill>
                    <a:latin typeface="+mj-lt"/>
                  </a:rPr>
                  <a:t>100%</a:t>
                </a:r>
              </a:p>
            </p:txBody>
          </p:sp>
        </p:grpSp>
        <p:sp>
          <p:nvSpPr>
            <p:cNvPr id="64" name="Arc 63">
              <a:extLst>
                <a:ext uri="{FF2B5EF4-FFF2-40B4-BE49-F238E27FC236}">
                  <a16:creationId xmlns:a16="http://schemas.microsoft.com/office/drawing/2014/main" id="{CAE87D92-1F07-49DE-BFD7-F74BD728BD31}"/>
                </a:ext>
              </a:extLst>
            </p:cNvPr>
            <p:cNvSpPr/>
            <p:nvPr/>
          </p:nvSpPr>
          <p:spPr>
            <a:xfrm>
              <a:off x="3843489" y="2720981"/>
              <a:ext cx="1431827" cy="1431826"/>
            </a:xfrm>
            <a:prstGeom prst="arc">
              <a:avLst>
                <a:gd name="adj1" fmla="val 16200000"/>
                <a:gd name="adj2" fmla="val 19003948"/>
              </a:avLst>
            </a:prstGeom>
            <a:ln w="38100">
              <a:gradFill>
                <a:gsLst>
                  <a:gs pos="0">
                    <a:srgbClr val="7BEBD8"/>
                  </a:gs>
                  <a:gs pos="8000">
                    <a:srgbClr val="6B8DE1"/>
                  </a:gs>
                  <a:gs pos="100000">
                    <a:srgbClr val="8335E5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Arc 65">
              <a:extLst>
                <a:ext uri="{FF2B5EF4-FFF2-40B4-BE49-F238E27FC236}">
                  <a16:creationId xmlns:a16="http://schemas.microsoft.com/office/drawing/2014/main" id="{45B3FF71-3684-4143-BA68-D4583307C956}"/>
                </a:ext>
              </a:extLst>
            </p:cNvPr>
            <p:cNvSpPr/>
            <p:nvPr/>
          </p:nvSpPr>
          <p:spPr>
            <a:xfrm>
              <a:off x="852826" y="2694293"/>
              <a:ext cx="1431827" cy="1431826"/>
            </a:xfrm>
            <a:prstGeom prst="arc">
              <a:avLst>
                <a:gd name="adj1" fmla="val 16200000"/>
                <a:gd name="adj2" fmla="val 3850353"/>
              </a:avLst>
            </a:prstGeom>
            <a:ln w="38100">
              <a:gradFill>
                <a:gsLst>
                  <a:gs pos="0">
                    <a:srgbClr val="7BEBD8"/>
                  </a:gs>
                  <a:gs pos="8000">
                    <a:srgbClr val="6B8DE1"/>
                  </a:gs>
                  <a:gs pos="100000">
                    <a:srgbClr val="8335E5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9929E06-4AB9-4598-A963-82CCC18A3FF2}"/>
              </a:ext>
            </a:extLst>
          </p:cNvPr>
          <p:cNvSpPr txBox="1"/>
          <p:nvPr/>
        </p:nvSpPr>
        <p:spPr>
          <a:xfrm>
            <a:off x="105294" y="4562997"/>
            <a:ext cx="289560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Real Time Code Suggestions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58B9C9-A63C-4AE4-8EB4-544F3A70C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329338" y="5277685"/>
            <a:ext cx="478805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DF162EE-A4BE-4D4C-9A3C-51FC2F765D81}"/>
              </a:ext>
            </a:extLst>
          </p:cNvPr>
          <p:cNvSpPr txBox="1">
            <a:spLocks/>
          </p:cNvSpPr>
          <p:nvPr/>
        </p:nvSpPr>
        <p:spPr>
          <a:xfrm>
            <a:off x="241881" y="5454662"/>
            <a:ext cx="2653720" cy="6988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600" dirty="0"/>
              <a:t>Works with VS Code’s </a:t>
            </a:r>
            <a:r>
              <a:rPr lang="en-US" sz="1600" dirty="0" err="1"/>
              <a:t>InlineCompletionProvider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0754C1-4097-4CDA-B3CB-7304331CBBB9}"/>
              </a:ext>
            </a:extLst>
          </p:cNvPr>
          <p:cNvSpPr txBox="1"/>
          <p:nvPr/>
        </p:nvSpPr>
        <p:spPr>
          <a:xfrm>
            <a:off x="2936590" y="4562996"/>
            <a:ext cx="330225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IN" b="1" dirty="0"/>
              <a:t>Prompt-based code generation panel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E30765C-622F-4015-90C6-297DE00BB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21589" y="5277686"/>
            <a:ext cx="478805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2AC3065-20B0-4A63-89FA-B10AD6D1363C}"/>
              </a:ext>
            </a:extLst>
          </p:cNvPr>
          <p:cNvSpPr txBox="1">
            <a:spLocks/>
          </p:cNvSpPr>
          <p:nvPr/>
        </p:nvSpPr>
        <p:spPr>
          <a:xfrm>
            <a:off x="3234132" y="5454663"/>
            <a:ext cx="2653720" cy="6988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IN" sz="1600" dirty="0"/>
              <a:t>Accessible via command using Flask backend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4005B0B-E5FC-472B-962B-C2258039F3B2}"/>
              </a:ext>
            </a:extLst>
          </p:cNvPr>
          <p:cNvSpPr txBox="1"/>
          <p:nvPr/>
        </p:nvSpPr>
        <p:spPr>
          <a:xfrm>
            <a:off x="6450161" y="4577862"/>
            <a:ext cx="224837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IN" b="1" dirty="0"/>
              <a:t>Local model integration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781AB32-AC63-443B-8ADA-AAB7C9723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334945" y="5277686"/>
            <a:ext cx="478805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5BA86B7F-9A89-4AB5-BADE-64D7C6E5C868}"/>
              </a:ext>
            </a:extLst>
          </p:cNvPr>
          <p:cNvSpPr txBox="1">
            <a:spLocks/>
          </p:cNvSpPr>
          <p:nvPr/>
        </p:nvSpPr>
        <p:spPr>
          <a:xfrm>
            <a:off x="6247488" y="5454663"/>
            <a:ext cx="2653720" cy="6988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600" dirty="0"/>
              <a:t>Runs DeepSeek Coder efficiently on RTX 4090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7B6FBDF-4663-4A5D-A2B3-B90DCEBBA233}"/>
              </a:ext>
            </a:extLst>
          </p:cNvPr>
          <p:cNvSpPr txBox="1"/>
          <p:nvPr/>
        </p:nvSpPr>
        <p:spPr>
          <a:xfrm>
            <a:off x="9218383" y="4579850"/>
            <a:ext cx="273863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Intelligent Code Snippets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8F561C8-B2FA-4D2D-9122-39870DF54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0348300" y="5277686"/>
            <a:ext cx="478805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EB976B3E-89DE-4833-94D4-23A4F14582CA}"/>
              </a:ext>
            </a:extLst>
          </p:cNvPr>
          <p:cNvSpPr txBox="1">
            <a:spLocks/>
          </p:cNvSpPr>
          <p:nvPr/>
        </p:nvSpPr>
        <p:spPr>
          <a:xfrm>
            <a:off x="9260843" y="5454663"/>
            <a:ext cx="2653720" cy="69281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Delivers smart completion snippets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9449AC8-8DD2-0332-093C-332E03846D42}"/>
              </a:ext>
            </a:extLst>
          </p:cNvPr>
          <p:cNvCxnSpPr/>
          <p:nvPr/>
        </p:nvCxnSpPr>
        <p:spPr>
          <a:xfrm>
            <a:off x="2821198" y="4343735"/>
            <a:ext cx="0" cy="2549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21033C7-C731-C164-C126-456D75DA754D}"/>
              </a:ext>
            </a:extLst>
          </p:cNvPr>
          <p:cNvCxnSpPr/>
          <p:nvPr/>
        </p:nvCxnSpPr>
        <p:spPr>
          <a:xfrm>
            <a:off x="6180986" y="4308610"/>
            <a:ext cx="0" cy="2549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D7997F7-8EA0-EB2F-D299-7E5B746898B4}"/>
              </a:ext>
            </a:extLst>
          </p:cNvPr>
          <p:cNvCxnSpPr/>
          <p:nvPr/>
        </p:nvCxnSpPr>
        <p:spPr>
          <a:xfrm>
            <a:off x="8972203" y="4308610"/>
            <a:ext cx="0" cy="2549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769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52" hidden="1">
            <a:extLst>
              <a:ext uri="{FF2B5EF4-FFF2-40B4-BE49-F238E27FC236}">
                <a16:creationId xmlns:a16="http://schemas.microsoft.com/office/drawing/2014/main" id="{6BCAF586-A14B-4A3B-A249-655ADDBB3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resources slide 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6AF7FE-5978-4B5F-90E1-044AC25EC230}"/>
              </a:ext>
            </a:extLst>
          </p:cNvPr>
          <p:cNvSpPr txBox="1"/>
          <p:nvPr/>
        </p:nvSpPr>
        <p:spPr>
          <a:xfrm>
            <a:off x="726781" y="273553"/>
            <a:ext cx="5369219" cy="40520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>
              <a:lnSpc>
                <a:spcPts val="4000"/>
              </a:lnSpc>
              <a:defRPr sz="3600" b="1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sz="3200" dirty="0"/>
              <a:t>Trials before Triumph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3ECDF0-20E4-42EB-A939-E751FFB8EB9E}"/>
              </a:ext>
            </a:extLst>
          </p:cNvPr>
          <p:cNvSpPr txBox="1"/>
          <p:nvPr/>
        </p:nvSpPr>
        <p:spPr>
          <a:xfrm>
            <a:off x="726781" y="865651"/>
            <a:ext cx="622471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>
              <a:defRPr sz="1600" i="1">
                <a:solidFill>
                  <a:srgbClr val="00206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IN" dirty="0"/>
              <a:t>Lessons Learned Through Difficulties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1A55DA-183A-4D18-85CD-0F3BC09D5269}"/>
              </a:ext>
            </a:extLst>
          </p:cNvPr>
          <p:cNvSpPr txBox="1"/>
          <p:nvPr/>
        </p:nvSpPr>
        <p:spPr>
          <a:xfrm>
            <a:off x="726781" y="1799558"/>
            <a:ext cx="6510834" cy="36625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>
              <a:defRPr sz="1600" i="1">
                <a:solidFill>
                  <a:srgbClr val="00206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Segoe UI" panose="020B0502040204020203" pitchFamily="34" charset="0"/>
              </a:rPr>
              <a:t>Model Inference Delay : </a:t>
            </a:r>
            <a:r>
              <a:rPr lang="en-US" dirty="0"/>
              <a:t>Initially faced slow response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latin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>
                <a:latin typeface="Segoe UI" panose="020B0502040204020203" pitchFamily="34" charset="0"/>
              </a:rPr>
              <a:t>Webview</a:t>
            </a:r>
            <a:r>
              <a:rPr lang="en-US" sz="1800" b="1" dirty="0">
                <a:latin typeface="Segoe UI" panose="020B0502040204020203" pitchFamily="34" charset="0"/>
              </a:rPr>
              <a:t> Messaging Bugs </a:t>
            </a:r>
            <a:r>
              <a:rPr lang="en-US" dirty="0"/>
              <a:t>: Several challenges in implementing reliable message passing between the </a:t>
            </a:r>
            <a:r>
              <a:rPr lang="en-US" dirty="0" err="1"/>
              <a:t>webview</a:t>
            </a:r>
            <a:r>
              <a:rPr lang="en-US" dirty="0"/>
              <a:t> and extension.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b="1" dirty="0">
              <a:latin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Segoe UI" panose="020B0502040204020203" pitchFamily="34" charset="0"/>
              </a:rPr>
              <a:t>Prompt Formatting Issues </a:t>
            </a:r>
            <a:r>
              <a:rPr lang="en-IN" dirty="0"/>
              <a:t>: Poor completions occurred until better versions of the model were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Segoe UI" panose="020B0502040204020203" pitchFamily="34" charset="0"/>
              </a:rPr>
              <a:t>Extension Debugging </a:t>
            </a:r>
            <a:r>
              <a:rPr lang="en-IN" dirty="0"/>
              <a:t>: </a:t>
            </a:r>
            <a:r>
              <a:rPr lang="en-US" dirty="0"/>
              <a:t>VS Code extension debugging can be non-trivial; had to set breakpoints manually and restart sessions frequently.</a:t>
            </a:r>
          </a:p>
          <a:p>
            <a:pPr lvl="1"/>
            <a:endParaRPr lang="en-US" sz="2000" b="1" dirty="0">
              <a:latin typeface="Segoe UI" panose="020B0502040204020203" pitchFamily="34" charset="0"/>
            </a:endParaRPr>
          </a:p>
        </p:txBody>
      </p:sp>
      <p:pic>
        <p:nvPicPr>
          <p:cNvPr id="163" name="Picture 162" descr="This image is of two sets of hands putting puzzle pieces together. ">
            <a:extLst>
              <a:ext uri="{FF2B5EF4-FFF2-40B4-BE49-F238E27FC236}">
                <a16:creationId xmlns:a16="http://schemas.microsoft.com/office/drawing/2014/main" id="{AB835B29-19DB-41C9-9C29-FB52358C4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224"/>
          <a:stretch/>
        </p:blipFill>
        <p:spPr>
          <a:xfrm>
            <a:off x="7548019" y="0"/>
            <a:ext cx="46439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384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67" hidden="1">
            <a:extLst>
              <a:ext uri="{FF2B5EF4-FFF2-40B4-BE49-F238E27FC236}">
                <a16:creationId xmlns:a16="http://schemas.microsoft.com/office/drawing/2014/main" id="{3D46526D-118F-4F6F-BAE0-066F422EB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resources slide 3</a:t>
            </a:r>
          </a:p>
        </p:txBody>
      </p:sp>
      <p:pic>
        <p:nvPicPr>
          <p:cNvPr id="122" name="Picture 121">
            <a:extLst>
              <a:ext uri="{FF2B5EF4-FFF2-40B4-BE49-F238E27FC236}">
                <a16:creationId xmlns:a16="http://schemas.microsoft.com/office/drawing/2014/main" id="{470070FC-19D0-4354-9BC9-608A5DC44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2895600"/>
              <a:gd name="connsiteX1" fmla="*/ 12192000 w 12192000"/>
              <a:gd name="connsiteY1" fmla="*/ 0 h 2895600"/>
              <a:gd name="connsiteX2" fmla="*/ 12192000 w 12192000"/>
              <a:gd name="connsiteY2" fmla="*/ 2895600 h 2895600"/>
              <a:gd name="connsiteX3" fmla="*/ 0 w 12192000"/>
              <a:gd name="connsiteY3" fmla="*/ 289560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95600">
                <a:moveTo>
                  <a:pt x="0" y="0"/>
                </a:moveTo>
                <a:lnTo>
                  <a:pt x="12192000" y="0"/>
                </a:lnTo>
                <a:lnTo>
                  <a:pt x="12192000" y="2895600"/>
                </a:lnTo>
                <a:lnTo>
                  <a:pt x="0" y="2895600"/>
                </a:lnTo>
                <a:close/>
              </a:path>
            </a:pathLst>
          </a:cu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C9C2C56A-C4D4-4578-84E9-27FD62603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8431200-8E45-4A0C-B12B-CFA1B2C53C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21796" y="5502466"/>
            <a:ext cx="443592" cy="232296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4D15AA-4B45-41B5-A81C-97FCBF019951}"/>
              </a:ext>
            </a:extLst>
          </p:cNvPr>
          <p:cNvSpPr/>
          <p:nvPr/>
        </p:nvSpPr>
        <p:spPr>
          <a:xfrm>
            <a:off x="1090554" y="1792919"/>
            <a:ext cx="287912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 Stack Used 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241C7FC4-FEFA-4A96-9749-9068C686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080579" y="0"/>
            <a:ext cx="3961053" cy="6857998"/>
          </a:xfrm>
          <a:prstGeom prst="parallelogram">
            <a:avLst>
              <a:gd name="adj" fmla="val 0"/>
            </a:avLst>
          </a:prstGeom>
          <a:gradFill>
            <a:gsLst>
              <a:gs pos="0">
                <a:srgbClr val="7CEFD8"/>
              </a:gs>
              <a:gs pos="71000">
                <a:srgbClr val="6672E4"/>
              </a:gs>
              <a:gs pos="100000">
                <a:srgbClr val="882BE5"/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704BA3-593E-4519-9139-4E1D86366677}"/>
              </a:ext>
            </a:extLst>
          </p:cNvPr>
          <p:cNvSpPr txBox="1"/>
          <p:nvPr/>
        </p:nvSpPr>
        <p:spPr>
          <a:xfrm>
            <a:off x="4917653" y="1850413"/>
            <a:ext cx="242797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Why </a:t>
            </a: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Deepseek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Coder ?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BB415A0-39A4-4597-926D-819C33316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9875" y="2521726"/>
            <a:ext cx="3532250" cy="3726632"/>
            <a:chOff x="4711392" y="2147287"/>
            <a:chExt cx="3147704" cy="3726632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6E4AB604-CF34-4776-BFF1-9AD3477F593C}"/>
                </a:ext>
              </a:extLst>
            </p:cNvPr>
            <p:cNvGrpSpPr/>
            <p:nvPr/>
          </p:nvGrpSpPr>
          <p:grpSpPr>
            <a:xfrm>
              <a:off x="4719329" y="2147287"/>
              <a:ext cx="3139767" cy="492443"/>
              <a:chOff x="5063285" y="2150637"/>
              <a:chExt cx="3139767" cy="492443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67E4A54-8A0F-43A0-AA7D-F508F05BB2EF}"/>
                  </a:ext>
                </a:extLst>
              </p:cNvPr>
              <p:cNvSpPr/>
              <p:nvPr/>
            </p:nvSpPr>
            <p:spPr>
              <a:xfrm>
                <a:off x="5525808" y="2150637"/>
                <a:ext cx="2677244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Specially trained for multi-language code generation.</a:t>
                </a:r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B97B3C9-EBC6-4C92-9F0A-E28F4EF7A5EA}"/>
                  </a:ext>
                </a:extLst>
              </p:cNvPr>
              <p:cNvGrpSpPr/>
              <p:nvPr/>
            </p:nvGrpSpPr>
            <p:grpSpPr>
              <a:xfrm>
                <a:off x="5063285" y="2201597"/>
                <a:ext cx="330200" cy="346075"/>
                <a:chOff x="2686050" y="2895601"/>
                <a:chExt cx="330200" cy="346075"/>
              </a:xfrm>
            </p:grpSpPr>
            <p:sp>
              <p:nvSpPr>
                <p:cNvPr id="52" name="Oval 309">
                  <a:extLst>
                    <a:ext uri="{FF2B5EF4-FFF2-40B4-BE49-F238E27FC236}">
                      <a16:creationId xmlns:a16="http://schemas.microsoft.com/office/drawing/2014/main" id="{00D7C237-71FC-445A-9F26-101C7B72A66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09875" y="2895601"/>
                  <a:ext cx="82550" cy="8255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Freeform 310">
                  <a:extLst>
                    <a:ext uri="{FF2B5EF4-FFF2-40B4-BE49-F238E27FC236}">
                      <a16:creationId xmlns:a16="http://schemas.microsoft.com/office/drawing/2014/main" id="{66875E49-12B2-4689-93D2-F6C3DFA574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888" y="2978151"/>
                  <a:ext cx="134938" cy="66675"/>
                </a:xfrm>
                <a:custGeom>
                  <a:avLst/>
                  <a:gdLst>
                    <a:gd name="T0" fmla="*/ 36 w 36"/>
                    <a:gd name="T1" fmla="*/ 18 h 18"/>
                    <a:gd name="T2" fmla="*/ 0 w 36"/>
                    <a:gd name="T3" fmla="*/ 18 h 18"/>
                    <a:gd name="T4" fmla="*/ 18 w 36"/>
                    <a:gd name="T5" fmla="*/ 0 h 18"/>
                    <a:gd name="T6" fmla="*/ 36 w 36"/>
                    <a:gd name="T7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8">
                      <a:moveTo>
                        <a:pt x="36" y="18"/>
                      </a:move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8"/>
                        <a:pt x="8" y="0"/>
                        <a:pt x="18" y="0"/>
                      </a:cubicBezTo>
                      <a:cubicBezTo>
                        <a:pt x="28" y="0"/>
                        <a:pt x="36" y="8"/>
                        <a:pt x="36" y="18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Oval 311">
                  <a:extLst>
                    <a:ext uri="{FF2B5EF4-FFF2-40B4-BE49-F238E27FC236}">
                      <a16:creationId xmlns:a16="http://schemas.microsoft.com/office/drawing/2014/main" id="{79E812C8-6A14-42FA-B983-56B6F73034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08275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Freeform 312">
                  <a:extLst>
                    <a:ext uri="{FF2B5EF4-FFF2-40B4-BE49-F238E27FC236}">
                      <a16:creationId xmlns:a16="http://schemas.microsoft.com/office/drawing/2014/main" id="{6EE140AE-95E2-42D6-8343-EED0E01B8E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86050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Oval 313">
                  <a:extLst>
                    <a:ext uri="{FF2B5EF4-FFF2-40B4-BE49-F238E27FC236}">
                      <a16:creationId xmlns:a16="http://schemas.microsoft.com/office/drawing/2014/main" id="{A91A4C56-03CB-4D67-8CD8-FC29B3A2B6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33700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314">
                  <a:extLst>
                    <a:ext uri="{FF2B5EF4-FFF2-40B4-BE49-F238E27FC236}">
                      <a16:creationId xmlns:a16="http://schemas.microsoft.com/office/drawing/2014/main" id="{4BF4DB61-E50C-4659-B315-21BF743FF7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1475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Freeform 316">
                  <a:extLst>
                    <a:ext uri="{FF2B5EF4-FFF2-40B4-BE49-F238E27FC236}">
                      <a16:creationId xmlns:a16="http://schemas.microsoft.com/office/drawing/2014/main" id="{E46D5622-D664-481B-8902-70C961FAFD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1475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0" name="Oval 317">
                  <a:extLst>
                    <a:ext uri="{FF2B5EF4-FFF2-40B4-BE49-F238E27FC236}">
                      <a16:creationId xmlns:a16="http://schemas.microsoft.com/office/drawing/2014/main" id="{5BDC2AA3-8653-47C6-9CF7-2579486BFF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20988" y="3128963"/>
                  <a:ext cx="60325" cy="587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1" name="Freeform 318">
                  <a:extLst>
                    <a:ext uri="{FF2B5EF4-FFF2-40B4-BE49-F238E27FC236}">
                      <a16:creationId xmlns:a16="http://schemas.microsoft.com/office/drawing/2014/main" id="{3A66D3FE-E235-4203-A19F-BC38BF7A6C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98763" y="3187701"/>
                  <a:ext cx="104775" cy="53975"/>
                </a:xfrm>
                <a:custGeom>
                  <a:avLst/>
                  <a:gdLst>
                    <a:gd name="T0" fmla="*/ 28 w 28"/>
                    <a:gd name="T1" fmla="*/ 14 h 14"/>
                    <a:gd name="T2" fmla="*/ 0 w 28"/>
                    <a:gd name="T3" fmla="*/ 14 h 14"/>
                    <a:gd name="T4" fmla="*/ 14 w 28"/>
                    <a:gd name="T5" fmla="*/ 0 h 14"/>
                    <a:gd name="T6" fmla="*/ 28 w 28"/>
                    <a:gd name="T7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14">
                      <a:moveTo>
                        <a:pt x="28" y="14"/>
                      </a:move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2" y="0"/>
                        <a:pt x="28" y="6"/>
                        <a:pt x="28" y="14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2" name="Freeform 319">
                  <a:extLst>
                    <a:ext uri="{FF2B5EF4-FFF2-40B4-BE49-F238E27FC236}">
                      <a16:creationId xmlns:a16="http://schemas.microsoft.com/office/drawing/2014/main" id="{6C51C0E5-2DAE-4DE1-BAE4-8E0D932D99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38438" y="3074988"/>
                  <a:ext cx="225425" cy="15875"/>
                </a:xfrm>
                <a:custGeom>
                  <a:avLst/>
                  <a:gdLst>
                    <a:gd name="T0" fmla="*/ 0 w 142"/>
                    <a:gd name="T1" fmla="*/ 10 h 10"/>
                    <a:gd name="T2" fmla="*/ 0 w 142"/>
                    <a:gd name="T3" fmla="*/ 0 h 10"/>
                    <a:gd name="T4" fmla="*/ 142 w 142"/>
                    <a:gd name="T5" fmla="*/ 0 h 10"/>
                    <a:gd name="T6" fmla="*/ 142 w 142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2" h="10">
                      <a:moveTo>
                        <a:pt x="0" y="10"/>
                      </a:moveTo>
                      <a:lnTo>
                        <a:pt x="0" y="0"/>
                      </a:lnTo>
                      <a:lnTo>
                        <a:pt x="142" y="0"/>
                      </a:lnTo>
                      <a:lnTo>
                        <a:pt x="142" y="10"/>
                      </a:ln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3" name="Line 320">
                  <a:extLst>
                    <a:ext uri="{FF2B5EF4-FFF2-40B4-BE49-F238E27FC236}">
                      <a16:creationId xmlns:a16="http://schemas.microsoft.com/office/drawing/2014/main" id="{FED6DFE8-0963-48D1-9BAA-53772F0EA83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851150" y="3044826"/>
                  <a:ext cx="0" cy="46038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EF34A4EB-3F1D-46DA-8918-F39703249E85}"/>
                </a:ext>
              </a:extLst>
            </p:cNvPr>
            <p:cNvGrpSpPr/>
            <p:nvPr/>
          </p:nvGrpSpPr>
          <p:grpSpPr>
            <a:xfrm>
              <a:off x="4711392" y="3124273"/>
              <a:ext cx="3065155" cy="492443"/>
              <a:chOff x="5055348" y="2867235"/>
              <a:chExt cx="3065155" cy="492443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136D759-25F2-4CF2-9BE6-769681C37E48}"/>
                  </a:ext>
                </a:extLst>
              </p:cNvPr>
              <p:cNvGrpSpPr/>
              <p:nvPr/>
            </p:nvGrpSpPr>
            <p:grpSpPr>
              <a:xfrm>
                <a:off x="5055348" y="2929307"/>
                <a:ext cx="346075" cy="346075"/>
                <a:chOff x="3398838" y="2895601"/>
                <a:chExt cx="346075" cy="346075"/>
              </a:xfrm>
            </p:grpSpPr>
            <p:sp>
              <p:nvSpPr>
                <p:cNvPr id="16" name="Freeform 49">
                  <a:extLst>
                    <a:ext uri="{FF2B5EF4-FFF2-40B4-BE49-F238E27FC236}">
                      <a16:creationId xmlns:a16="http://schemas.microsoft.com/office/drawing/2014/main" id="{56CCB68B-57D2-49CC-B61F-363F0FF3AD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98838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Freeform 50">
                  <a:extLst>
                    <a:ext uri="{FF2B5EF4-FFF2-40B4-BE49-F238E27FC236}">
                      <a16:creationId xmlns:a16="http://schemas.microsoft.com/office/drawing/2014/main" id="{67F96EFD-DA55-4AD5-BA45-4313C3E981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67101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" name="Oval 51">
                  <a:extLst>
                    <a:ext uri="{FF2B5EF4-FFF2-40B4-BE49-F238E27FC236}">
                      <a16:creationId xmlns:a16="http://schemas.microsoft.com/office/drawing/2014/main" id="{F372C151-C001-4280-B771-9A239086CCF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29001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" name="Freeform 52">
                  <a:extLst>
                    <a:ext uri="{FF2B5EF4-FFF2-40B4-BE49-F238E27FC236}">
                      <a16:creationId xmlns:a16="http://schemas.microsoft.com/office/drawing/2014/main" id="{D3FA7893-F8A0-4F72-ACCF-CF4CE6E4B9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29001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" name="Freeform 53">
                  <a:extLst>
                    <a:ext uri="{FF2B5EF4-FFF2-40B4-BE49-F238E27FC236}">
                      <a16:creationId xmlns:a16="http://schemas.microsoft.com/office/drawing/2014/main" id="{C017CF38-81FD-491D-9BA4-35D01D4D42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94101" y="2986089"/>
                  <a:ext cx="82550" cy="58738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1" name="Freeform 54">
                  <a:extLst>
                    <a:ext uri="{FF2B5EF4-FFF2-40B4-BE49-F238E27FC236}">
                      <a16:creationId xmlns:a16="http://schemas.microsoft.com/office/drawing/2014/main" id="{99433936-BA1A-40A3-959B-047AFFF78F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62363" y="2986089"/>
                  <a:ext cx="82550" cy="58738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" name="Oval 55">
                  <a:extLst>
                    <a:ext uri="{FF2B5EF4-FFF2-40B4-BE49-F238E27FC236}">
                      <a16:creationId xmlns:a16="http://schemas.microsoft.com/office/drawing/2014/main" id="{BDA2F5A8-B23C-499E-9267-3DC7A37FA7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24263" y="2895601"/>
                  <a:ext cx="90488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56">
                  <a:extLst>
                    <a:ext uri="{FF2B5EF4-FFF2-40B4-BE49-F238E27FC236}">
                      <a16:creationId xmlns:a16="http://schemas.microsoft.com/office/drawing/2014/main" id="{099EF59E-5EEF-46B5-962D-A5FD94EA51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24263" y="2928939"/>
                  <a:ext cx="90488" cy="14288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4" name="Freeform 57">
                  <a:extLst>
                    <a:ext uri="{FF2B5EF4-FFF2-40B4-BE49-F238E27FC236}">
                      <a16:creationId xmlns:a16="http://schemas.microsoft.com/office/drawing/2014/main" id="{FCE54361-37E3-4F52-B33F-6FAA345B48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97263" y="3181351"/>
                  <a:ext cx="82550" cy="60325"/>
                </a:xfrm>
                <a:custGeom>
                  <a:avLst/>
                  <a:gdLst>
                    <a:gd name="T0" fmla="*/ 14 w 22"/>
                    <a:gd name="T1" fmla="*/ 0 h 16"/>
                    <a:gd name="T2" fmla="*/ 14 w 22"/>
                    <a:gd name="T3" fmla="*/ 6 h 16"/>
                    <a:gd name="T4" fmla="*/ 4 w 22"/>
                    <a:gd name="T5" fmla="*/ 9 h 16"/>
                    <a:gd name="T6" fmla="*/ 0 w 22"/>
                    <a:gd name="T7" fmla="*/ 14 h 16"/>
                    <a:gd name="T8" fmla="*/ 0 w 22"/>
                    <a:gd name="T9" fmla="*/ 16 h 16"/>
                    <a:gd name="T10" fmla="*/ 22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14" y="0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0"/>
                        <a:pt x="0" y="12"/>
                        <a:pt x="0" y="14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Freeform 58">
                  <a:extLst>
                    <a:ext uri="{FF2B5EF4-FFF2-40B4-BE49-F238E27FC236}">
                      <a16:creationId xmlns:a16="http://schemas.microsoft.com/office/drawing/2014/main" id="{78645E47-D178-4E95-8459-77D1D8FF64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63938" y="3181351"/>
                  <a:ext cx="82550" cy="60325"/>
                </a:xfrm>
                <a:custGeom>
                  <a:avLst/>
                  <a:gdLst>
                    <a:gd name="T0" fmla="*/ 8 w 22"/>
                    <a:gd name="T1" fmla="*/ 0 h 16"/>
                    <a:gd name="T2" fmla="*/ 8 w 22"/>
                    <a:gd name="T3" fmla="*/ 6 h 16"/>
                    <a:gd name="T4" fmla="*/ 18 w 22"/>
                    <a:gd name="T5" fmla="*/ 9 h 16"/>
                    <a:gd name="T6" fmla="*/ 22 w 22"/>
                    <a:gd name="T7" fmla="*/ 14 h 16"/>
                    <a:gd name="T8" fmla="*/ 22 w 22"/>
                    <a:gd name="T9" fmla="*/ 16 h 16"/>
                    <a:gd name="T10" fmla="*/ 0 w 22"/>
                    <a:gd name="T11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6">
                      <a:moveTo>
                        <a:pt x="8" y="0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0" y="10"/>
                        <a:pt x="22" y="12"/>
                        <a:pt x="22" y="14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0" y="16"/>
                        <a:pt x="0" y="16"/>
                        <a:pt x="0" y="16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Oval 59">
                  <a:extLst>
                    <a:ext uri="{FF2B5EF4-FFF2-40B4-BE49-F238E27FC236}">
                      <a16:creationId xmlns:a16="http://schemas.microsoft.com/office/drawing/2014/main" id="{7854B272-51DE-4F9C-A5CA-3532EA082A4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27426" y="3090864"/>
                  <a:ext cx="88900" cy="96838"/>
                </a:xfrm>
                <a:prstGeom prst="ellips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0">
                  <a:extLst>
                    <a:ext uri="{FF2B5EF4-FFF2-40B4-BE49-F238E27FC236}">
                      <a16:creationId xmlns:a16="http://schemas.microsoft.com/office/drawing/2014/main" id="{814DA909-0D02-4070-A399-CC0263BE57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27426" y="3124201"/>
                  <a:ext cx="88900" cy="15875"/>
                </a:xfrm>
                <a:custGeom>
                  <a:avLst/>
                  <a:gdLst>
                    <a:gd name="T0" fmla="*/ 24 w 24"/>
                    <a:gd name="T1" fmla="*/ 2 h 4"/>
                    <a:gd name="T2" fmla="*/ 14 w 24"/>
                    <a:gd name="T3" fmla="*/ 0 h 4"/>
                    <a:gd name="T4" fmla="*/ 0 w 24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4" h="4">
                      <a:moveTo>
                        <a:pt x="24" y="2"/>
                      </a:moveTo>
                      <a:cubicBezTo>
                        <a:pt x="22" y="4"/>
                        <a:pt x="16" y="4"/>
                        <a:pt x="14" y="0"/>
                      </a:cubicBezTo>
                      <a:cubicBezTo>
                        <a:pt x="10" y="4"/>
                        <a:pt x="3" y="4"/>
                        <a:pt x="0" y="1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61">
                  <a:extLst>
                    <a:ext uri="{FF2B5EF4-FFF2-40B4-BE49-F238E27FC236}">
                      <a16:creationId xmlns:a16="http://schemas.microsoft.com/office/drawing/2014/main" id="{5899F489-EDA7-4EC2-826F-95D6DBC7656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4512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62">
                  <a:extLst>
                    <a:ext uri="{FF2B5EF4-FFF2-40B4-BE49-F238E27FC236}">
                      <a16:creationId xmlns:a16="http://schemas.microsoft.com/office/drawing/2014/main" id="{83CCE497-C8F7-4970-AE29-490A81B267C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654426" y="3074989"/>
                  <a:ext cx="38100" cy="38100"/>
                </a:xfrm>
                <a:prstGeom prst="lin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D600301E-404F-4763-892B-EE1C3109F4D3}"/>
                  </a:ext>
                </a:extLst>
              </p:cNvPr>
              <p:cNvSpPr/>
              <p:nvPr/>
            </p:nvSpPr>
            <p:spPr>
              <a:xfrm>
                <a:off x="5523470" y="2867235"/>
                <a:ext cx="2597033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Available open source with Apache license</a:t>
                </a: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7375CECE-C8C6-426B-9A8C-EB696D69F141}"/>
                </a:ext>
              </a:extLst>
            </p:cNvPr>
            <p:cNvGrpSpPr/>
            <p:nvPr/>
          </p:nvGrpSpPr>
          <p:grpSpPr>
            <a:xfrm>
              <a:off x="4719329" y="4097312"/>
              <a:ext cx="3011360" cy="492443"/>
              <a:chOff x="5063285" y="3635902"/>
              <a:chExt cx="3011360" cy="492443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6974775F-B291-4B53-B461-88835C383ED5}"/>
                  </a:ext>
                </a:extLst>
              </p:cNvPr>
              <p:cNvGrpSpPr/>
              <p:nvPr/>
            </p:nvGrpSpPr>
            <p:grpSpPr>
              <a:xfrm>
                <a:off x="5063285" y="3728115"/>
                <a:ext cx="330200" cy="315913"/>
                <a:chOff x="4127500" y="2909888"/>
                <a:chExt cx="330200" cy="315913"/>
              </a:xfrm>
            </p:grpSpPr>
            <p:sp>
              <p:nvSpPr>
                <p:cNvPr id="42" name="Oval 268">
                  <a:extLst>
                    <a:ext uri="{FF2B5EF4-FFF2-40B4-BE49-F238E27FC236}">
                      <a16:creationId xmlns:a16="http://schemas.microsoft.com/office/drawing/2014/main" id="{FE9D5F51-D5BF-438E-8442-591451564E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49725" y="3060701"/>
                  <a:ext cx="76200" cy="74613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3" name="Freeform 269">
                  <a:extLst>
                    <a:ext uri="{FF2B5EF4-FFF2-40B4-BE49-F238E27FC236}">
                      <a16:creationId xmlns:a16="http://schemas.microsoft.com/office/drawing/2014/main" id="{4514A40D-D6F0-4AD6-9605-37581D312E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7500" y="3135313"/>
                  <a:ext cx="109538" cy="60325"/>
                </a:xfrm>
                <a:custGeom>
                  <a:avLst/>
                  <a:gdLst>
                    <a:gd name="T0" fmla="*/ 22 w 29"/>
                    <a:gd name="T1" fmla="*/ 16 h 16"/>
                    <a:gd name="T2" fmla="*/ 0 w 29"/>
                    <a:gd name="T3" fmla="*/ 16 h 16"/>
                    <a:gd name="T4" fmla="*/ 16 w 29"/>
                    <a:gd name="T5" fmla="*/ 0 h 16"/>
                    <a:gd name="T6" fmla="*/ 29 w 29"/>
                    <a:gd name="T7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6">
                      <a:moveTo>
                        <a:pt x="22" y="16"/>
                      </a:move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7"/>
                        <a:pt x="7" y="0"/>
                        <a:pt x="16" y="0"/>
                      </a:cubicBezTo>
                      <a:cubicBezTo>
                        <a:pt x="21" y="0"/>
                        <a:pt x="26" y="3"/>
                        <a:pt x="29" y="7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4" name="Oval 270">
                  <a:extLst>
                    <a:ext uri="{FF2B5EF4-FFF2-40B4-BE49-F238E27FC236}">
                      <a16:creationId xmlns:a16="http://schemas.microsoft.com/office/drawing/2014/main" id="{B605F216-E7D2-42D4-8BCF-4B68365DD59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60863" y="3060701"/>
                  <a:ext cx="74613" cy="74613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5" name="Freeform 271">
                  <a:extLst>
                    <a:ext uri="{FF2B5EF4-FFF2-40B4-BE49-F238E27FC236}">
                      <a16:creationId xmlns:a16="http://schemas.microsoft.com/office/drawing/2014/main" id="{7221B60C-9DC7-49BE-9845-B55F67481A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9750" y="3135313"/>
                  <a:ext cx="107950" cy="60325"/>
                </a:xfrm>
                <a:custGeom>
                  <a:avLst/>
                  <a:gdLst>
                    <a:gd name="T0" fmla="*/ 0 w 29"/>
                    <a:gd name="T1" fmla="*/ 7 h 16"/>
                    <a:gd name="T2" fmla="*/ 13 w 29"/>
                    <a:gd name="T3" fmla="*/ 0 h 16"/>
                    <a:gd name="T4" fmla="*/ 29 w 29"/>
                    <a:gd name="T5" fmla="*/ 16 h 16"/>
                    <a:gd name="T6" fmla="*/ 7 w 29"/>
                    <a:gd name="T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6">
                      <a:moveTo>
                        <a:pt x="0" y="7"/>
                      </a:moveTo>
                      <a:cubicBezTo>
                        <a:pt x="3" y="3"/>
                        <a:pt x="8" y="0"/>
                        <a:pt x="13" y="0"/>
                      </a:cubicBezTo>
                      <a:cubicBezTo>
                        <a:pt x="22" y="0"/>
                        <a:pt x="29" y="7"/>
                        <a:pt x="29" y="16"/>
                      </a:cubicBezTo>
                      <a:cubicBezTo>
                        <a:pt x="7" y="16"/>
                        <a:pt x="7" y="16"/>
                        <a:pt x="7" y="16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6" name="Oval 272">
                  <a:extLst>
                    <a:ext uri="{FF2B5EF4-FFF2-40B4-BE49-F238E27FC236}">
                      <a16:creationId xmlns:a16="http://schemas.microsoft.com/office/drawing/2014/main" id="{F7CDF7AF-4200-420D-ACFE-5F2B36CC0F4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40213" y="3030538"/>
                  <a:ext cx="104775" cy="109538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273">
                  <a:extLst>
                    <a:ext uri="{FF2B5EF4-FFF2-40B4-BE49-F238E27FC236}">
                      <a16:creationId xmlns:a16="http://schemas.microsoft.com/office/drawing/2014/main" id="{1A3F4268-4FB7-4106-9CDA-E5DFAC4ABF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14813" y="2986088"/>
                  <a:ext cx="157163" cy="36513"/>
                </a:xfrm>
                <a:custGeom>
                  <a:avLst/>
                  <a:gdLst>
                    <a:gd name="T0" fmla="*/ 0 w 42"/>
                    <a:gd name="T1" fmla="*/ 10 h 10"/>
                    <a:gd name="T2" fmla="*/ 21 w 42"/>
                    <a:gd name="T3" fmla="*/ 0 h 10"/>
                    <a:gd name="T4" fmla="*/ 42 w 42"/>
                    <a:gd name="T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2" h="10">
                      <a:moveTo>
                        <a:pt x="0" y="10"/>
                      </a:moveTo>
                      <a:cubicBezTo>
                        <a:pt x="5" y="4"/>
                        <a:pt x="13" y="0"/>
                        <a:pt x="21" y="0"/>
                      </a:cubicBezTo>
                      <a:cubicBezTo>
                        <a:pt x="29" y="0"/>
                        <a:pt x="37" y="4"/>
                        <a:pt x="42" y="10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Freeform 274">
                  <a:extLst>
                    <a:ext uri="{FF2B5EF4-FFF2-40B4-BE49-F238E27FC236}">
                      <a16:creationId xmlns:a16="http://schemas.microsoft.com/office/drawing/2014/main" id="{090011F9-93DA-4E08-8197-0237F3720B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87825" y="2947988"/>
                  <a:ext cx="211138" cy="49213"/>
                </a:xfrm>
                <a:custGeom>
                  <a:avLst/>
                  <a:gdLst>
                    <a:gd name="T0" fmla="*/ 0 w 56"/>
                    <a:gd name="T1" fmla="*/ 13 h 13"/>
                    <a:gd name="T2" fmla="*/ 28 w 56"/>
                    <a:gd name="T3" fmla="*/ 0 h 13"/>
                    <a:gd name="T4" fmla="*/ 56 w 56"/>
                    <a:gd name="T5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6" h="13">
                      <a:moveTo>
                        <a:pt x="0" y="13"/>
                      </a:moveTo>
                      <a:cubicBezTo>
                        <a:pt x="7" y="5"/>
                        <a:pt x="17" y="0"/>
                        <a:pt x="28" y="0"/>
                      </a:cubicBezTo>
                      <a:cubicBezTo>
                        <a:pt x="39" y="0"/>
                        <a:pt x="49" y="5"/>
                        <a:pt x="56" y="13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Freeform 275">
                  <a:extLst>
                    <a:ext uri="{FF2B5EF4-FFF2-40B4-BE49-F238E27FC236}">
                      <a16:creationId xmlns:a16="http://schemas.microsoft.com/office/drawing/2014/main" id="{832AB0A3-F36E-4927-8E0D-E0C36586B7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7663" y="2909888"/>
                  <a:ext cx="269875" cy="63500"/>
                </a:xfrm>
                <a:custGeom>
                  <a:avLst/>
                  <a:gdLst>
                    <a:gd name="T0" fmla="*/ 0 w 72"/>
                    <a:gd name="T1" fmla="*/ 17 h 17"/>
                    <a:gd name="T2" fmla="*/ 36 w 72"/>
                    <a:gd name="T3" fmla="*/ 0 h 17"/>
                    <a:gd name="T4" fmla="*/ 72 w 72"/>
                    <a:gd name="T5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" h="17">
                      <a:moveTo>
                        <a:pt x="0" y="17"/>
                      </a:moveTo>
                      <a:cubicBezTo>
                        <a:pt x="8" y="7"/>
                        <a:pt x="21" y="0"/>
                        <a:pt x="36" y="0"/>
                      </a:cubicBezTo>
                      <a:cubicBezTo>
                        <a:pt x="51" y="0"/>
                        <a:pt x="64" y="7"/>
                        <a:pt x="72" y="17"/>
                      </a:cubicBezTo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Freeform 276">
                  <a:extLst>
                    <a:ext uri="{FF2B5EF4-FFF2-40B4-BE49-F238E27FC236}">
                      <a16:creationId xmlns:a16="http://schemas.microsoft.com/office/drawing/2014/main" id="{69185BBE-8B01-4042-9127-5E91F9AA4D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6875" y="3140076"/>
                  <a:ext cx="173038" cy="85725"/>
                </a:xfrm>
                <a:custGeom>
                  <a:avLst/>
                  <a:gdLst>
                    <a:gd name="T0" fmla="*/ 46 w 46"/>
                    <a:gd name="T1" fmla="*/ 23 h 23"/>
                    <a:gd name="T2" fmla="*/ 0 w 46"/>
                    <a:gd name="T3" fmla="*/ 23 h 23"/>
                    <a:gd name="T4" fmla="*/ 23 w 46"/>
                    <a:gd name="T5" fmla="*/ 0 h 23"/>
                    <a:gd name="T6" fmla="*/ 46 w 46"/>
                    <a:gd name="T7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23">
                      <a:moveTo>
                        <a:pt x="46" y="23"/>
                      </a:move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10"/>
                        <a:pt x="10" y="0"/>
                        <a:pt x="23" y="0"/>
                      </a:cubicBezTo>
                      <a:cubicBezTo>
                        <a:pt x="36" y="0"/>
                        <a:pt x="46" y="10"/>
                        <a:pt x="46" y="23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E7E16F25-9A73-4F49-8593-4DDEE2A8AB5D}"/>
                  </a:ext>
                </a:extLst>
              </p:cNvPr>
              <p:cNvSpPr/>
              <p:nvPr/>
            </p:nvSpPr>
            <p:spPr>
              <a:xfrm>
                <a:off x="5520295" y="3635902"/>
                <a:ext cx="2554350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Excellent performance on RTX 4090 setup</a:t>
                </a:r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B7DB03EE-BB00-488A-B451-6DF7DA5AC981}"/>
                </a:ext>
              </a:extLst>
            </p:cNvPr>
            <p:cNvGrpSpPr/>
            <p:nvPr/>
          </p:nvGrpSpPr>
          <p:grpSpPr>
            <a:xfrm>
              <a:off x="4712185" y="5094961"/>
              <a:ext cx="3131834" cy="492443"/>
              <a:chOff x="5056141" y="4565845"/>
              <a:chExt cx="3131834" cy="492443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2FED15E3-F2A7-469C-B628-611921767E34}"/>
                  </a:ext>
                </a:extLst>
              </p:cNvPr>
              <p:cNvGrpSpPr/>
              <p:nvPr/>
            </p:nvGrpSpPr>
            <p:grpSpPr>
              <a:xfrm>
                <a:off x="5056141" y="4633426"/>
                <a:ext cx="344488" cy="346075"/>
                <a:chOff x="4841875" y="2895601"/>
                <a:chExt cx="344488" cy="346075"/>
              </a:xfrm>
            </p:grpSpPr>
            <p:sp>
              <p:nvSpPr>
                <p:cNvPr id="31" name="Freeform 258">
                  <a:extLst>
                    <a:ext uri="{FF2B5EF4-FFF2-40B4-BE49-F238E27FC236}">
                      <a16:creationId xmlns:a16="http://schemas.microsoft.com/office/drawing/2014/main" id="{66F1D3E8-8C01-4B14-8A55-CA0D336560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16488" y="2895601"/>
                  <a:ext cx="195263" cy="195263"/>
                </a:xfrm>
                <a:custGeom>
                  <a:avLst/>
                  <a:gdLst>
                    <a:gd name="T0" fmla="*/ 52 w 52"/>
                    <a:gd name="T1" fmla="*/ 26 h 52"/>
                    <a:gd name="T2" fmla="*/ 26 w 52"/>
                    <a:gd name="T3" fmla="*/ 52 h 52"/>
                    <a:gd name="T4" fmla="*/ 0 w 52"/>
                    <a:gd name="T5" fmla="*/ 25 h 52"/>
                    <a:gd name="T6" fmla="*/ 25 w 52"/>
                    <a:gd name="T7" fmla="*/ 0 h 52"/>
                    <a:gd name="T8" fmla="*/ 26 w 52"/>
                    <a:gd name="T9" fmla="*/ 0 h 52"/>
                    <a:gd name="T10" fmla="*/ 52 w 52"/>
                    <a:gd name="T11" fmla="*/ 26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2" h="52">
                      <a:moveTo>
                        <a:pt x="52" y="26"/>
                      </a:moveTo>
                      <a:cubicBezTo>
                        <a:pt x="52" y="40"/>
                        <a:pt x="40" y="52"/>
                        <a:pt x="26" y="52"/>
                      </a:cubicBezTo>
                      <a:cubicBezTo>
                        <a:pt x="12" y="52"/>
                        <a:pt x="0" y="40"/>
                        <a:pt x="0" y="25"/>
                      </a:cubicBezTo>
                      <a:cubicBezTo>
                        <a:pt x="0" y="11"/>
                        <a:pt x="11" y="1"/>
                        <a:pt x="25" y="0"/>
                      </a:cubicBezTo>
                      <a:cubicBezTo>
                        <a:pt x="25" y="0"/>
                        <a:pt x="26" y="0"/>
                        <a:pt x="26" y="0"/>
                      </a:cubicBezTo>
                      <a:cubicBezTo>
                        <a:pt x="40" y="0"/>
                        <a:pt x="52" y="11"/>
                        <a:pt x="52" y="26"/>
                      </a:cubicBezTo>
                      <a:close/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259">
                  <a:extLst>
                    <a:ext uri="{FF2B5EF4-FFF2-40B4-BE49-F238E27FC236}">
                      <a16:creationId xmlns:a16="http://schemas.microsoft.com/office/drawing/2014/main" id="{C7E4337D-67E8-477B-8284-B0579D0160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57763" y="2895601"/>
                  <a:ext cx="52388" cy="195263"/>
                </a:xfrm>
                <a:custGeom>
                  <a:avLst/>
                  <a:gdLst>
                    <a:gd name="T0" fmla="*/ 14 w 14"/>
                    <a:gd name="T1" fmla="*/ 0 h 52"/>
                    <a:gd name="T2" fmla="*/ 14 w 14"/>
                    <a:gd name="T3" fmla="*/ 5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4" h="52">
                      <a:moveTo>
                        <a:pt x="14" y="0"/>
                      </a:moveTo>
                      <a:cubicBezTo>
                        <a:pt x="0" y="15"/>
                        <a:pt x="0" y="34"/>
                        <a:pt x="14" y="52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260">
                  <a:extLst>
                    <a:ext uri="{FF2B5EF4-FFF2-40B4-BE49-F238E27FC236}">
                      <a16:creationId xmlns:a16="http://schemas.microsoft.com/office/drawing/2014/main" id="{C2AF1AB5-D96A-4C19-BE80-2C8A0736E9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18088" y="2895601"/>
                  <a:ext cx="52388" cy="195263"/>
                </a:xfrm>
                <a:custGeom>
                  <a:avLst/>
                  <a:gdLst>
                    <a:gd name="T0" fmla="*/ 0 w 14"/>
                    <a:gd name="T1" fmla="*/ 0 h 52"/>
                    <a:gd name="T2" fmla="*/ 0 w 14"/>
                    <a:gd name="T3" fmla="*/ 5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14" h="52">
                      <a:moveTo>
                        <a:pt x="0" y="0"/>
                      </a:moveTo>
                      <a:cubicBezTo>
                        <a:pt x="14" y="15"/>
                        <a:pt x="14" y="34"/>
                        <a:pt x="0" y="52"/>
                      </a:cubicBezTo>
                    </a:path>
                  </a:pathLst>
                </a:cu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Line 261">
                  <a:extLst>
                    <a:ext uri="{FF2B5EF4-FFF2-40B4-BE49-F238E27FC236}">
                      <a16:creationId xmlns:a16="http://schemas.microsoft.com/office/drawing/2014/main" id="{FF7B7042-5F74-4182-89DF-79E95F07483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32363" y="3044826"/>
                  <a:ext cx="165100" cy="0"/>
                </a:xfrm>
                <a:prstGeom prst="lin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Line 262">
                  <a:extLst>
                    <a:ext uri="{FF2B5EF4-FFF2-40B4-BE49-F238E27FC236}">
                      <a16:creationId xmlns:a16="http://schemas.microsoft.com/office/drawing/2014/main" id="{6D40A249-C0DF-492C-98A0-5563396CEDA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32363" y="2940051"/>
                  <a:ext cx="165100" cy="0"/>
                </a:xfrm>
                <a:prstGeom prst="lin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Line 263">
                  <a:extLst>
                    <a:ext uri="{FF2B5EF4-FFF2-40B4-BE49-F238E27FC236}">
                      <a16:creationId xmlns:a16="http://schemas.microsoft.com/office/drawing/2014/main" id="{0424966D-2E93-463D-925D-8EC1314AA4C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916488" y="2992438"/>
                  <a:ext cx="195263" cy="0"/>
                </a:xfrm>
                <a:prstGeom prst="line">
                  <a:avLst/>
                </a:prstGeom>
                <a:noFill/>
                <a:ln w="14288" cap="flat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Oval 264">
                  <a:extLst>
                    <a:ext uri="{FF2B5EF4-FFF2-40B4-BE49-F238E27FC236}">
                      <a16:creationId xmlns:a16="http://schemas.microsoft.com/office/drawing/2014/main" id="{A2027076-84C0-41AA-ABE6-E182664DD1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64100" y="3105151"/>
                  <a:ext cx="74613" cy="7620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Oval 265">
                  <a:extLst>
                    <a:ext uri="{FF2B5EF4-FFF2-40B4-BE49-F238E27FC236}">
                      <a16:creationId xmlns:a16="http://schemas.microsoft.com/office/drawing/2014/main" id="{34911030-E1C4-47C6-B878-AB9504619E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6813" y="3105151"/>
                  <a:ext cx="74613" cy="7620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Oval 266">
                  <a:extLst>
                    <a:ext uri="{FF2B5EF4-FFF2-40B4-BE49-F238E27FC236}">
                      <a16:creationId xmlns:a16="http://schemas.microsoft.com/office/drawing/2014/main" id="{872A828C-C960-409B-BA85-F3FA58C5877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89525" y="3105151"/>
                  <a:ext cx="74613" cy="76200"/>
                </a:xfrm>
                <a:prstGeom prst="ellipse">
                  <a:avLst/>
                </a:pr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Freeform 267">
                  <a:extLst>
                    <a:ext uri="{FF2B5EF4-FFF2-40B4-BE49-F238E27FC236}">
                      <a16:creationId xmlns:a16="http://schemas.microsoft.com/office/drawing/2014/main" id="{111031BF-F147-4673-B7D2-BAB9FDE013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1875" y="3181351"/>
                  <a:ext cx="344488" cy="60325"/>
                </a:xfrm>
                <a:custGeom>
                  <a:avLst/>
                  <a:gdLst>
                    <a:gd name="T0" fmla="*/ 76 w 92"/>
                    <a:gd name="T1" fmla="*/ 0 h 16"/>
                    <a:gd name="T2" fmla="*/ 61 w 92"/>
                    <a:gd name="T3" fmla="*/ 11 h 16"/>
                    <a:gd name="T4" fmla="*/ 46 w 92"/>
                    <a:gd name="T5" fmla="*/ 0 h 16"/>
                    <a:gd name="T6" fmla="*/ 31 w 92"/>
                    <a:gd name="T7" fmla="*/ 11 h 16"/>
                    <a:gd name="T8" fmla="*/ 16 w 92"/>
                    <a:gd name="T9" fmla="*/ 0 h 16"/>
                    <a:gd name="T10" fmla="*/ 0 w 92"/>
                    <a:gd name="T11" fmla="*/ 16 h 16"/>
                    <a:gd name="T12" fmla="*/ 92 w 92"/>
                    <a:gd name="T13" fmla="*/ 16 h 16"/>
                    <a:gd name="T14" fmla="*/ 76 w 92"/>
                    <a:gd name="T15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2" h="16">
                      <a:moveTo>
                        <a:pt x="76" y="0"/>
                      </a:moveTo>
                      <a:cubicBezTo>
                        <a:pt x="69" y="0"/>
                        <a:pt x="63" y="4"/>
                        <a:pt x="61" y="11"/>
                      </a:cubicBezTo>
                      <a:cubicBezTo>
                        <a:pt x="59" y="4"/>
                        <a:pt x="53" y="0"/>
                        <a:pt x="46" y="0"/>
                      </a:cubicBezTo>
                      <a:cubicBezTo>
                        <a:pt x="39" y="0"/>
                        <a:pt x="33" y="4"/>
                        <a:pt x="31" y="11"/>
                      </a:cubicBezTo>
                      <a:cubicBezTo>
                        <a:pt x="29" y="4"/>
                        <a:pt x="23" y="0"/>
                        <a:pt x="16" y="0"/>
                      </a:cubicBezTo>
                      <a:cubicBezTo>
                        <a:pt x="7" y="0"/>
                        <a:pt x="0" y="8"/>
                        <a:pt x="0" y="16"/>
                      </a:cubicBezTo>
                      <a:cubicBezTo>
                        <a:pt x="92" y="16"/>
                        <a:pt x="92" y="16"/>
                        <a:pt x="92" y="16"/>
                      </a:cubicBezTo>
                      <a:cubicBezTo>
                        <a:pt x="92" y="8"/>
                        <a:pt x="85" y="0"/>
                        <a:pt x="76" y="0"/>
                      </a:cubicBezTo>
                      <a:close/>
                    </a:path>
                  </a:pathLst>
                </a:custGeom>
                <a:noFill/>
                <a:ln w="14288" cap="rnd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9482C2C4-A83F-481A-A4DA-8A5D9AD7A680}"/>
                  </a:ext>
                </a:extLst>
              </p:cNvPr>
              <p:cNvSpPr/>
              <p:nvPr/>
            </p:nvSpPr>
            <p:spPr>
              <a:xfrm>
                <a:off x="5518671" y="4565845"/>
                <a:ext cx="2669304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600" i="1" dirty="0">
                    <a:solidFill>
                      <a:schemeClr val="bg1"/>
                    </a:solidFill>
                    <a:latin typeface="+mj-lt"/>
                    <a:cs typeface="Segoe UI" panose="020B0502040204020203" pitchFamily="34" charset="0"/>
                  </a:rPr>
                  <a:t>Crafted with the art of code generation</a:t>
                </a:r>
              </a:p>
            </p:txBody>
          </p:sp>
        </p:grp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46F7D42-7783-4AA6-ADD6-AB6D2DF05CAF}"/>
                </a:ext>
              </a:extLst>
            </p:cNvPr>
            <p:cNvSpPr/>
            <p:nvPr/>
          </p:nvSpPr>
          <p:spPr>
            <a:xfrm>
              <a:off x="5106422" y="2816360"/>
              <a:ext cx="2421164" cy="8858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214774FE-1FFD-4D64-8A37-76CB44EB021C}"/>
                </a:ext>
              </a:extLst>
            </p:cNvPr>
            <p:cNvSpPr/>
            <p:nvPr/>
          </p:nvSpPr>
          <p:spPr>
            <a:xfrm>
              <a:off x="5106422" y="3791801"/>
              <a:ext cx="2421163" cy="8858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BAF05105-E146-4A76-80BC-D132339D80CC}"/>
                </a:ext>
              </a:extLst>
            </p:cNvPr>
            <p:cNvSpPr/>
            <p:nvPr/>
          </p:nvSpPr>
          <p:spPr>
            <a:xfrm>
              <a:off x="5106421" y="4806685"/>
              <a:ext cx="2421163" cy="8858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3EE0ED0C-1321-4AB3-B03A-B7AD85571E6C}"/>
                </a:ext>
              </a:extLst>
            </p:cNvPr>
            <p:cNvSpPr/>
            <p:nvPr/>
          </p:nvSpPr>
          <p:spPr>
            <a:xfrm>
              <a:off x="5106421" y="5785337"/>
              <a:ext cx="2421163" cy="88582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098" name="Picture 2" descr="Deepseek Logo PNG (Free Download)">
            <a:extLst>
              <a:ext uri="{FF2B5EF4-FFF2-40B4-BE49-F238E27FC236}">
                <a16:creationId xmlns:a16="http://schemas.microsoft.com/office/drawing/2014/main" id="{316B45F5-397F-7A95-8F86-1EB923C12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423" y="192452"/>
            <a:ext cx="1300476" cy="130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Download Free Tech Stack Icons in PNG &amp; SVG">
            <a:extLst>
              <a:ext uri="{FF2B5EF4-FFF2-40B4-BE49-F238E27FC236}">
                <a16:creationId xmlns:a16="http://schemas.microsoft.com/office/drawing/2014/main" id="{9B960F4B-4120-1D26-3F3E-6D849ED4A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545" y="192452"/>
            <a:ext cx="1242588" cy="1242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9" name="Diagram 68">
            <a:extLst>
              <a:ext uri="{FF2B5EF4-FFF2-40B4-BE49-F238E27FC236}">
                <a16:creationId xmlns:a16="http://schemas.microsoft.com/office/drawing/2014/main" id="{AE9035D2-B7D0-9ACA-6575-5D1E1300CF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8495657"/>
              </p:ext>
            </p:extLst>
          </p:nvPr>
        </p:nvGraphicFramePr>
        <p:xfrm>
          <a:off x="-857946" y="2267481"/>
          <a:ext cx="5686720" cy="38612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4106" name="Picture 10" descr="What is TypeScript? - Viking Software A/S">
            <a:extLst>
              <a:ext uri="{FF2B5EF4-FFF2-40B4-BE49-F238E27FC236}">
                <a16:creationId xmlns:a16="http://schemas.microsoft.com/office/drawing/2014/main" id="{32C4A266-D4B5-7BD7-99CD-CB97E696B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6324" y="2287029"/>
            <a:ext cx="907274" cy="90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Free Deepseek Blue Circle Round Logo Symbol SVG, PNG Icon. Download Image.">
            <a:extLst>
              <a:ext uri="{FF2B5EF4-FFF2-40B4-BE49-F238E27FC236}">
                <a16:creationId xmlns:a16="http://schemas.microsoft.com/office/drawing/2014/main" id="{E59D9B6C-E5FE-364F-BC6E-F3DD616047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79"/>
          <a:stretch>
            <a:fillRect/>
          </a:stretch>
        </p:blipFill>
        <p:spPr bwMode="auto">
          <a:xfrm>
            <a:off x="1113773" y="3368599"/>
            <a:ext cx="1732377" cy="155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Python Flask Icon , Free Transparent Clipart - ClipartKey">
            <a:extLst>
              <a:ext uri="{FF2B5EF4-FFF2-40B4-BE49-F238E27FC236}">
                <a16:creationId xmlns:a16="http://schemas.microsoft.com/office/drawing/2014/main" id="{A5065B22-2FE9-66D1-C41A-FBB25D5CB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583" y="3699298"/>
            <a:ext cx="1076226" cy="1120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Here's an app icon I designed for VSCode that is designed as a MacOS icon :  r/vscode">
            <a:extLst>
              <a:ext uri="{FF2B5EF4-FFF2-40B4-BE49-F238E27FC236}">
                <a16:creationId xmlns:a16="http://schemas.microsoft.com/office/drawing/2014/main" id="{0B8F4765-48B1-04F6-6E77-354288758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648" y="3635066"/>
            <a:ext cx="1239512" cy="1239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Logo of fastapi python web framework Royalty Free Vector">
            <a:extLst>
              <a:ext uri="{FF2B5EF4-FFF2-40B4-BE49-F238E27FC236}">
                <a16:creationId xmlns:a16="http://schemas.microsoft.com/office/drawing/2014/main" id="{050FA48F-B0E0-8D22-C46A-2DA765AD84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20"/>
          <a:stretch>
            <a:fillRect/>
          </a:stretch>
        </p:blipFill>
        <p:spPr bwMode="auto">
          <a:xfrm>
            <a:off x="1492745" y="5152214"/>
            <a:ext cx="974432" cy="97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2+ Thousand Artificial Neural Model Icon Royalty-Free Images, Stock Photos  &amp; Pictures | Shutterstock">
            <a:extLst>
              <a:ext uri="{FF2B5EF4-FFF2-40B4-BE49-F238E27FC236}">
                <a16:creationId xmlns:a16="http://schemas.microsoft.com/office/drawing/2014/main" id="{5FC9FB87-D1B5-4AE6-19F6-A22659F09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6078" y="192452"/>
            <a:ext cx="1388993" cy="1388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273D1E87-CEFB-6968-4003-499A554939A1}"/>
              </a:ext>
            </a:extLst>
          </p:cNvPr>
          <p:cNvSpPr/>
          <p:nvPr/>
        </p:nvSpPr>
        <p:spPr>
          <a:xfrm>
            <a:off x="9013676" y="1794746"/>
            <a:ext cx="287912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Other AI models explored</a:t>
            </a:r>
          </a:p>
        </p:txBody>
      </p:sp>
      <p:graphicFrame>
        <p:nvGraphicFramePr>
          <p:cNvPr id="76" name="Diagram 75">
            <a:extLst>
              <a:ext uri="{FF2B5EF4-FFF2-40B4-BE49-F238E27FC236}">
                <a16:creationId xmlns:a16="http://schemas.microsoft.com/office/drawing/2014/main" id="{FC235871-2251-E07F-99F9-91D2FABE66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5461951"/>
              </p:ext>
            </p:extLst>
          </p:nvPr>
        </p:nvGraphicFramePr>
        <p:xfrm>
          <a:off x="8653850" y="2613961"/>
          <a:ext cx="3344186" cy="3281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77" name="TextBox 76">
            <a:extLst>
              <a:ext uri="{FF2B5EF4-FFF2-40B4-BE49-F238E27FC236}">
                <a16:creationId xmlns:a16="http://schemas.microsoft.com/office/drawing/2014/main" id="{F90C7F50-D843-73D1-0E7C-7775CF45179F}"/>
              </a:ext>
            </a:extLst>
          </p:cNvPr>
          <p:cNvSpPr txBox="1"/>
          <p:nvPr/>
        </p:nvSpPr>
        <p:spPr>
          <a:xfrm>
            <a:off x="321425" y="6376616"/>
            <a:ext cx="3718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Deployment in VS Code </a:t>
            </a:r>
            <a:r>
              <a:rPr lang="en-IN" dirty="0" err="1"/>
              <a:t>MarketPlace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0944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6BD6ADD-0C80-1177-AC98-486EEB532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5791200" cy="3530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D1CF091-C2FF-EC4F-1DAD-93A8B727FC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1" y="0"/>
            <a:ext cx="6400800" cy="35306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6DA8DD1-95DE-042F-3B4D-6032E691A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194" y="3530601"/>
            <a:ext cx="5799394" cy="341410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6F0C779-089E-2D30-8FF4-4874D47DA0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9600" y="3504419"/>
            <a:ext cx="6502400" cy="33535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 hidden="1">
            <a:extLst>
              <a:ext uri="{FF2B5EF4-FFF2-40B4-BE49-F238E27FC236}">
                <a16:creationId xmlns:a16="http://schemas.microsoft.com/office/drawing/2014/main" id="{24922840-A8AD-427F-889C-2B79CACC8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resources slide 10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36B850-15F2-41BC-A54E-6E0F332F011D}"/>
              </a:ext>
            </a:extLst>
          </p:cNvPr>
          <p:cNvSpPr txBox="1"/>
          <p:nvPr/>
        </p:nvSpPr>
        <p:spPr>
          <a:xfrm>
            <a:off x="733192" y="4331033"/>
            <a:ext cx="484570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400" b="1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  <p:grpSp>
        <p:nvGrpSpPr>
          <p:cNvPr id="23" name="Group 22" descr="This image is of an abstract shape. ">
            <a:extLst>
              <a:ext uri="{FF2B5EF4-FFF2-40B4-BE49-F238E27FC236}">
                <a16:creationId xmlns:a16="http://schemas.microsoft.com/office/drawing/2014/main" id="{C5C1EC81-7459-4B76-B0C8-CF221BB21A2F}"/>
              </a:ext>
            </a:extLst>
          </p:cNvPr>
          <p:cNvGrpSpPr/>
          <p:nvPr/>
        </p:nvGrpSpPr>
        <p:grpSpPr>
          <a:xfrm>
            <a:off x="4855953" y="-2833465"/>
            <a:ext cx="8948964" cy="12105059"/>
            <a:chOff x="4855953" y="-2833465"/>
            <a:chExt cx="8948964" cy="12105059"/>
          </a:xfrm>
        </p:grpSpPr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6067105C-8C4E-4F4D-AF25-4E9E7FEE0199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rgbClr val="80DEDE"/>
                </a:gs>
                <a:gs pos="53500">
                  <a:srgbClr val="85C1E7"/>
                </a:gs>
                <a:gs pos="100000">
                  <a:srgbClr val="878CFF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0B75532-3E3F-4E79-89ED-8E7671BB9C68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7CEFD8"/>
                </a:gs>
                <a:gs pos="51000">
                  <a:srgbClr val="6672E4"/>
                </a:gs>
                <a:gs pos="100000">
                  <a:srgbClr val="882BE5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7F7404-4FD2-4A56-9BC1-55945A2E0042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rgbClr val="7CEFD8"/>
                </a:gs>
                <a:gs pos="19000">
                  <a:srgbClr val="6672E4"/>
                </a:gs>
                <a:gs pos="0">
                  <a:srgbClr val="882BE5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2568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3668227_win32_fixed" id="{17DD1A52-D3DE-4BC7-AB4E-5ED952CBB3F4}" vid="{D8C85220-06A0-4E3D-954C-BC12E2647B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CA4BDF-ECBC-4F8E-8F31-E58428FA4B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9900F64-9193-44F8-BD63-E681103777C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71421E6-0B73-4301-8D1C-0131DB42FA7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305</Words>
  <Application>Microsoft Office PowerPoint</Application>
  <PresentationFormat>Widescreen</PresentationFormat>
  <Paragraphs>74</Paragraphs>
  <Slides>9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Segoe UI</vt:lpstr>
      <vt:lpstr>Office Theme</vt:lpstr>
      <vt:lpstr>Human resources slide 1</vt:lpstr>
      <vt:lpstr>PowerPoint Presentation</vt:lpstr>
      <vt:lpstr>Human resources slide 4</vt:lpstr>
      <vt:lpstr>PowerPoint Presentation</vt:lpstr>
      <vt:lpstr>Human resources slide 7</vt:lpstr>
      <vt:lpstr>Human resources slide 8</vt:lpstr>
      <vt:lpstr>Human resources slide 3</vt:lpstr>
      <vt:lpstr>PowerPoint Presentation</vt:lpstr>
      <vt:lpstr>Human resources slide 10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2022-01-19T22:30:16Z</dcterms:created>
  <dcterms:modified xsi:type="dcterms:W3CDTF">2025-05-30T12:36:58Z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